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4" r:id="rId4"/>
    <p:sldId id="259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5" r:id="rId25"/>
    <p:sldId id="286" r:id="rId26"/>
    <p:sldId id="287" r:id="rId27"/>
    <p:sldId id="284" r:id="rId28"/>
    <p:sldId id="288" r:id="rId29"/>
    <p:sldId id="289" r:id="rId30"/>
    <p:sldId id="290" r:id="rId31"/>
    <p:sldId id="291" r:id="rId32"/>
    <p:sldId id="295" r:id="rId33"/>
    <p:sldId id="296" r:id="rId34"/>
    <p:sldId id="292" r:id="rId35"/>
    <p:sldId id="297" r:id="rId36"/>
    <p:sldId id="294" r:id="rId37"/>
    <p:sldId id="298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8E1"/>
    <a:srgbClr val="F1FCFE"/>
    <a:srgbClr val="DBF6FE"/>
    <a:srgbClr val="6BC5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3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14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4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02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6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7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97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7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3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78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7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7815E-F7B8-4E93-9F6C-89F6C3C8DBB8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5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7" y="1635062"/>
            <a:ext cx="8373979" cy="23876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7030A0"/>
                </a:solidFill>
                <a:latin typeface="+mn-lt"/>
              </a:rPr>
              <a:t>5-летнее движение по </a:t>
            </a:r>
            <a:r>
              <a:rPr lang="ru-RU" b="1" dirty="0" err="1">
                <a:solidFill>
                  <a:srgbClr val="7030A0"/>
                </a:solidFill>
                <a:latin typeface="+mn-lt"/>
              </a:rPr>
              <a:t>дискурсологическому</a:t>
            </a:r>
            <a:r>
              <a:rPr lang="ru-RU" b="1" dirty="0">
                <a:solidFill>
                  <a:srgbClr val="7030A0"/>
                </a:solidFill>
                <a:latin typeface="+mn-lt"/>
              </a:rPr>
              <a:t> маршруту</a:t>
            </a:r>
            <a:endParaRPr lang="en-US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69F1C2-3115-4641-9EC7-45A5E89FD729}"/>
              </a:ext>
            </a:extLst>
          </p:cNvPr>
          <p:cNvPicPr/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6884" y="4022662"/>
            <a:ext cx="1470226" cy="1746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На начало и конец музыка">
            <a:hlinkClick r:id="" action="ppaction://media"/>
            <a:extLst>
              <a:ext uri="{FF2B5EF4-FFF2-40B4-BE49-F238E27FC236}">
                <a16:creationId xmlns:a16="http://schemas.microsoft.com/office/drawing/2014/main" id="{9A470DA1-96D7-4184-B19B-C91791A795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2232" y="51600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3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703135F-6C9F-49CE-8B4D-E489D02803BE}"/>
              </a:ext>
            </a:extLst>
          </p:cNvPr>
          <p:cNvSpPr txBox="1"/>
          <p:nvPr/>
        </p:nvSpPr>
        <p:spPr>
          <a:xfrm>
            <a:off x="872454" y="137794"/>
            <a:ext cx="7222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Ялтинский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дискурсологический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кружок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14309D1-457B-4AD6-9A70-6231C1BC17FE}"/>
              </a:ext>
            </a:extLst>
          </p:cNvPr>
          <p:cNvSpPr/>
          <p:nvPr/>
        </p:nvSpPr>
        <p:spPr>
          <a:xfrm>
            <a:off x="204537" y="968791"/>
            <a:ext cx="8662737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Учредители ЯДК:</a:t>
            </a:r>
          </a:p>
          <a:p>
            <a:pPr algn="ctr"/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/>
              <a:t>Гуманитарно-педагогическая академия (филиал) Крымского федерального университета имени В.И. Вернадского в г. Ялте,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/>
              <a:t>Московский государственный университет имени М.В. Ломоносова (кафедра  стилистики русского языка факультета журналистики),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/>
              <a:t>Российский государственный социальный университет, кафедра русского языка и литературы (Москва),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/>
              <a:t>Отдел философии Института философии и права </a:t>
            </a:r>
            <a:r>
              <a:rPr lang="ru-RU" sz="2000" dirty="0" err="1"/>
              <a:t>УрО</a:t>
            </a:r>
            <a:r>
              <a:rPr lang="ru-RU" sz="2000" dirty="0"/>
              <a:t> РАН (Екатеринбург),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/>
              <a:t>Белгородский национальный исследовательский университет (кафедра </a:t>
            </a:r>
            <a:r>
              <a:rPr lang="ru-RU" sz="2000" dirty="0" err="1"/>
              <a:t>коммуникативистики</a:t>
            </a:r>
            <a:r>
              <a:rPr lang="ru-RU" sz="2000" dirty="0"/>
              <a:t>, рекламы и связей с общественностью),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/>
              <a:t>Орловский государственный университет искусств и культуры (кафедра иностранных языков),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/>
              <a:t>Луганский государственный университет имени Тараса Шевченко (кафедра русского языкознания и коммуникативных технологий).</a:t>
            </a:r>
          </a:p>
        </p:txBody>
      </p:sp>
    </p:spTree>
    <p:extLst>
      <p:ext uri="{BB962C8B-B14F-4D97-AF65-F5344CB8AC3E}">
        <p14:creationId xmlns:p14="http://schemas.microsoft.com/office/powerpoint/2010/main" val="520374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703135F-6C9F-49CE-8B4D-E489D02803BE}"/>
              </a:ext>
            </a:extLst>
          </p:cNvPr>
          <p:cNvSpPr txBox="1"/>
          <p:nvPr/>
        </p:nvSpPr>
        <p:spPr>
          <a:xfrm>
            <a:off x="872454" y="137794"/>
            <a:ext cx="7222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Ялтинский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дискурсологический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кружок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14309D1-457B-4AD6-9A70-6231C1BC17FE}"/>
              </a:ext>
            </a:extLst>
          </p:cNvPr>
          <p:cNvSpPr/>
          <p:nvPr/>
        </p:nvSpPr>
        <p:spPr>
          <a:xfrm>
            <a:off x="204537" y="968791"/>
            <a:ext cx="86627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Одухотворённые замыслом (2015 год)</a:t>
            </a:r>
            <a:endParaRPr lang="ru-RU" dirty="0"/>
          </a:p>
          <a:p>
            <a:pPr algn="ctr"/>
            <a:r>
              <a:rPr lang="ru-RU" b="1" dirty="0"/>
              <a:t>Н.И. Клушина, Л.Н. Синельникова, И.А. Герасименко, С.А. </a:t>
            </a:r>
            <a:r>
              <a:rPr lang="ru-RU" b="1" dirty="0" err="1"/>
              <a:t>Стряпчая</a:t>
            </a:r>
            <a:r>
              <a:rPr lang="ru-RU" b="1" dirty="0"/>
              <a:t>, О.Ф. </a:t>
            </a:r>
            <a:r>
              <a:rPr lang="ru-RU" b="1" dirty="0" err="1"/>
              <a:t>Русакова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D:\Users\qwerty\Documents\К числу Пи, конференция (2).JPG">
            <a:extLst>
              <a:ext uri="{FF2B5EF4-FFF2-40B4-BE49-F238E27FC236}">
                <a16:creationId xmlns:a16="http://schemas.microsoft.com/office/drawing/2014/main" id="{60C558BF-4A89-446E-BD25-A580B3F572F2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1565" y="1615122"/>
            <a:ext cx="6964697" cy="482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8168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703135F-6C9F-49CE-8B4D-E489D02803BE}"/>
              </a:ext>
            </a:extLst>
          </p:cNvPr>
          <p:cNvSpPr txBox="1"/>
          <p:nvPr/>
        </p:nvSpPr>
        <p:spPr>
          <a:xfrm>
            <a:off x="872454" y="137794"/>
            <a:ext cx="7222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Ялтинский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дискурсологический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кружок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30EB3EB-A41F-41BF-B200-642874FDABB0}"/>
              </a:ext>
            </a:extLst>
          </p:cNvPr>
          <p:cNvSpPr/>
          <p:nvPr/>
        </p:nvSpPr>
        <p:spPr>
          <a:xfrm>
            <a:off x="3068052" y="827818"/>
            <a:ext cx="5985546" cy="838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500"/>
              </a:spcAft>
            </a:pPr>
            <a:r>
              <a:rPr lang="ru-RU" kern="1400" spc="25" dirty="0">
                <a:solidFill>
                  <a:srgbClr val="94363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Гимн Ялтинского </a:t>
            </a:r>
            <a:r>
              <a:rPr lang="ru-RU" kern="1400" spc="25" dirty="0" err="1">
                <a:solidFill>
                  <a:srgbClr val="94363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дискурсологического</a:t>
            </a:r>
            <a:r>
              <a:rPr lang="ru-RU" kern="1400" spc="25" dirty="0">
                <a:solidFill>
                  <a:srgbClr val="94363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кружка </a:t>
            </a:r>
            <a:endParaRPr lang="ru-RU" sz="3600" kern="1400" spc="25" dirty="0">
              <a:solidFill>
                <a:srgbClr val="17365D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srgbClr val="94363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solidFill>
                  <a:srgbClr val="94363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dirty="0">
                <a:solidFill>
                  <a:srgbClr val="94363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94363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мотив</a:t>
            </a:r>
            <a:r>
              <a:rPr lang="en-US" dirty="0">
                <a:solidFill>
                  <a:srgbClr val="94363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94363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песни</a:t>
            </a:r>
            <a:r>
              <a:rPr lang="en-US" dirty="0">
                <a:solidFill>
                  <a:srgbClr val="94363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С. </a:t>
            </a:r>
            <a:r>
              <a:rPr lang="en-US" dirty="0" err="1">
                <a:solidFill>
                  <a:srgbClr val="94363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Никитина</a:t>
            </a:r>
            <a:r>
              <a:rPr lang="en-US" dirty="0">
                <a:solidFill>
                  <a:srgbClr val="94363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dirty="0" err="1">
                <a:solidFill>
                  <a:srgbClr val="94363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Каждый</a:t>
            </a:r>
            <a:r>
              <a:rPr lang="en-US" dirty="0">
                <a:solidFill>
                  <a:srgbClr val="94363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94363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выбирает</a:t>
            </a:r>
            <a:r>
              <a:rPr lang="en-US" dirty="0">
                <a:solidFill>
                  <a:srgbClr val="94363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94363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dirty="0">
                <a:solidFill>
                  <a:srgbClr val="94363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94363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себе</a:t>
            </a:r>
            <a:r>
              <a:rPr lang="en-US" dirty="0">
                <a:solidFill>
                  <a:srgbClr val="94363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19EBDF-6E3A-4D43-86AB-D1A422914752}"/>
              </a:ext>
            </a:extLst>
          </p:cNvPr>
          <p:cNvPicPr/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5225" y="449015"/>
            <a:ext cx="1470226" cy="1746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68C495F-D3AC-4155-A339-04D3620E3FB6}"/>
              </a:ext>
            </a:extLst>
          </p:cNvPr>
          <p:cNvSpPr/>
          <p:nvPr/>
        </p:nvSpPr>
        <p:spPr>
          <a:xfrm>
            <a:off x="1804737" y="1701288"/>
            <a:ext cx="2887579" cy="2265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Каждый в жизни выбирает путь,</a:t>
            </a:r>
            <a:endParaRPr lang="ru-RU" sz="15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же дружно поднимаем руки:</a:t>
            </a:r>
            <a:endParaRPr lang="ru-RU" sz="15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гуманитарные науки</a:t>
            </a:r>
            <a:endParaRPr lang="ru-RU" sz="15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готовы горы повернуть.</a:t>
            </a:r>
            <a:endParaRPr lang="ru-RU" sz="15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F322AC-91EE-4E5B-8E06-DC67F3DBE172}"/>
              </a:ext>
            </a:extLst>
          </p:cNvPr>
          <p:cNvSpPr txBox="1"/>
          <p:nvPr/>
        </p:nvSpPr>
        <p:spPr>
          <a:xfrm>
            <a:off x="1804737" y="3429000"/>
            <a:ext cx="3116179" cy="143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мы верим, что наступит срок,</a:t>
            </a:r>
          </a:p>
          <a:p>
            <a:pPr>
              <a:lnSpc>
                <a:spcPct val="150000"/>
              </a:lnSpc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возьмем в заботливые руки</a:t>
            </a:r>
          </a:p>
          <a:p>
            <a:pPr>
              <a:lnSpc>
                <a:spcPct val="150000"/>
              </a:lnSpc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Ялтинский оплот большой науки –</a:t>
            </a:r>
          </a:p>
          <a:p>
            <a:pPr>
              <a:lnSpc>
                <a:spcPct val="150000"/>
              </a:lnSpc>
            </a:pP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Дискурсологический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кружок.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694C75-0F25-4CFE-9461-6379AAE4F259}"/>
              </a:ext>
            </a:extLst>
          </p:cNvPr>
          <p:cNvSpPr txBox="1"/>
          <p:nvPr/>
        </p:nvSpPr>
        <p:spPr>
          <a:xfrm>
            <a:off x="5131467" y="1694582"/>
            <a:ext cx="3591427" cy="143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Междисциплинарность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наш конёк,</a:t>
            </a:r>
          </a:p>
          <a:p>
            <a:pPr>
              <a:lnSpc>
                <a:spcPct val="150000"/>
              </a:lnSpc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 – дискурс – стилистика нетленны.</a:t>
            </a:r>
          </a:p>
          <a:p>
            <a:pPr>
              <a:lnSpc>
                <a:spcPct val="150000"/>
              </a:lnSpc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Нами бы гордился, несомненно,</a:t>
            </a:r>
          </a:p>
          <a:p>
            <a:pPr>
              <a:lnSpc>
                <a:spcPct val="150000"/>
              </a:lnSpc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Пражский лингвистический кружок.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C6DCED-9878-4A6A-9A1A-AA88B4211DB0}"/>
              </a:ext>
            </a:extLst>
          </p:cNvPr>
          <p:cNvSpPr txBox="1"/>
          <p:nvPr/>
        </p:nvSpPr>
        <p:spPr>
          <a:xfrm>
            <a:off x="5131467" y="3429000"/>
            <a:ext cx="3116179" cy="1782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дискурс-анализ в жизнь внедрим,</a:t>
            </a:r>
          </a:p>
          <a:p>
            <a:pPr>
              <a:lnSpc>
                <a:spcPct val="150000"/>
              </a:lnSpc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Речевые практики опишем,</a:t>
            </a:r>
          </a:p>
          <a:p>
            <a:pPr>
              <a:lnSpc>
                <a:spcPct val="150000"/>
              </a:lnSpc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Верим, что коллеги нас услышат – </a:t>
            </a:r>
          </a:p>
          <a:p>
            <a:pPr>
              <a:lnSpc>
                <a:spcPct val="150000"/>
              </a:lnSpc>
            </a:pP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Ялтинский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кружок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039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703135F-6C9F-49CE-8B4D-E489D02803BE}"/>
              </a:ext>
            </a:extLst>
          </p:cNvPr>
          <p:cNvSpPr txBox="1"/>
          <p:nvPr/>
        </p:nvSpPr>
        <p:spPr>
          <a:xfrm>
            <a:off x="872454" y="137794"/>
            <a:ext cx="7222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Ялтинский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дискурсологический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кружок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14309D1-457B-4AD6-9A70-6231C1BC17FE}"/>
              </a:ext>
            </a:extLst>
          </p:cNvPr>
          <p:cNvSpPr/>
          <p:nvPr/>
        </p:nvSpPr>
        <p:spPr>
          <a:xfrm>
            <a:off x="204537" y="968791"/>
            <a:ext cx="86627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1</a:t>
            </a:r>
            <a:r>
              <a:rPr lang="ru-RU" dirty="0"/>
              <a:t>-</a:t>
            </a:r>
            <a:r>
              <a:rPr lang="ru-RU" b="1" dirty="0"/>
              <a:t>я конференция (2015 год). Цвет настроения очевиден!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D:\Users\qwerty\Documents\К числу Пи, конференция.JPG">
            <a:extLst>
              <a:ext uri="{FF2B5EF4-FFF2-40B4-BE49-F238E27FC236}">
                <a16:creationId xmlns:a16="http://schemas.microsoft.com/office/drawing/2014/main" id="{B14F3AE6-1EB2-4588-B0E3-8E76BD8759E3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9111" y="1338123"/>
            <a:ext cx="6493588" cy="456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8212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703135F-6C9F-49CE-8B4D-E489D02803BE}"/>
              </a:ext>
            </a:extLst>
          </p:cNvPr>
          <p:cNvSpPr txBox="1"/>
          <p:nvPr/>
        </p:nvSpPr>
        <p:spPr>
          <a:xfrm>
            <a:off x="872454" y="137794"/>
            <a:ext cx="7222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Ялтинский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дискурсологический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кружок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14309D1-457B-4AD6-9A70-6231C1BC17FE}"/>
              </a:ext>
            </a:extLst>
          </p:cNvPr>
          <p:cNvSpPr/>
          <p:nvPr/>
        </p:nvSpPr>
        <p:spPr>
          <a:xfrm>
            <a:off x="204537" y="968791"/>
            <a:ext cx="86627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Н.И. Клушина, Л.Н. Синельникова, О.Ф. </a:t>
            </a:r>
            <a:r>
              <a:rPr lang="ru-RU" b="1" dirty="0" err="1"/>
              <a:t>Русакова</a:t>
            </a:r>
            <a:r>
              <a:rPr lang="ru-RU" b="1" dirty="0"/>
              <a:t> и</a:t>
            </a:r>
            <a:endParaRPr lang="ru-RU" dirty="0"/>
          </a:p>
          <a:p>
            <a:pPr algn="ctr"/>
            <a:r>
              <a:rPr lang="en-US" b="1" dirty="0"/>
              <a:t>«</a:t>
            </a:r>
            <a:r>
              <a:rPr lang="en-US" b="1" dirty="0" err="1"/>
              <a:t>Актуальные</a:t>
            </a:r>
            <a:r>
              <a:rPr lang="en-US" b="1" dirty="0"/>
              <a:t> </a:t>
            </a:r>
            <a:r>
              <a:rPr lang="en-US" b="1" dirty="0" err="1"/>
              <a:t>проблемы</a:t>
            </a:r>
            <a:r>
              <a:rPr lang="en-US" b="1" dirty="0"/>
              <a:t> </a:t>
            </a:r>
            <a:r>
              <a:rPr lang="en-US" b="1" dirty="0" err="1"/>
              <a:t>стилистики</a:t>
            </a:r>
            <a:r>
              <a:rPr lang="en-US" b="1" dirty="0"/>
              <a:t>»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D:\Users\qwerty\Documents\Конф. 2015.JPG">
            <a:extLst>
              <a:ext uri="{FF2B5EF4-FFF2-40B4-BE49-F238E27FC236}">
                <a16:creationId xmlns:a16="http://schemas.microsoft.com/office/drawing/2014/main" id="{EA1B2B18-CC5D-4D6C-AE8F-17CBD62DE641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4912" y="1615122"/>
            <a:ext cx="7254176" cy="4663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962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703135F-6C9F-49CE-8B4D-E489D02803BE}"/>
              </a:ext>
            </a:extLst>
          </p:cNvPr>
          <p:cNvSpPr txBox="1"/>
          <p:nvPr/>
        </p:nvSpPr>
        <p:spPr>
          <a:xfrm>
            <a:off x="872454" y="137794"/>
            <a:ext cx="7222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Ялтинский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дискурсологический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кружок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14309D1-457B-4AD6-9A70-6231C1BC17FE}"/>
              </a:ext>
            </a:extLst>
          </p:cNvPr>
          <p:cNvSpPr/>
          <p:nvPr/>
        </p:nvSpPr>
        <p:spPr>
          <a:xfrm>
            <a:off x="204537" y="968791"/>
            <a:ext cx="86627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Президент Международной Академии дискурс-исследований О. Ф. </a:t>
            </a:r>
            <a:r>
              <a:rPr lang="ru-RU" b="1" dirty="0" err="1"/>
              <a:t>Русакова</a:t>
            </a:r>
            <a:r>
              <a:rPr lang="ru-RU" b="1" dirty="0"/>
              <a:t> вручает документ о присвоении звания академика МАДИ Л.Н. Синельниковой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D:\Users\qwerty\Documents\О.Ф. и Л.Н..JPG">
            <a:extLst>
              <a:ext uri="{FF2B5EF4-FFF2-40B4-BE49-F238E27FC236}">
                <a16:creationId xmlns:a16="http://schemas.microsoft.com/office/drawing/2014/main" id="{A6EF1B3D-B8BC-44C1-8FE5-AB402496055C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8510" y="1799788"/>
            <a:ext cx="6068879" cy="3888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9460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703135F-6C9F-49CE-8B4D-E489D02803BE}"/>
              </a:ext>
            </a:extLst>
          </p:cNvPr>
          <p:cNvSpPr txBox="1"/>
          <p:nvPr/>
        </p:nvSpPr>
        <p:spPr>
          <a:xfrm>
            <a:off x="872454" y="137794"/>
            <a:ext cx="7222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Ялтинский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дискурсологический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кружок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14309D1-457B-4AD6-9A70-6231C1BC17FE}"/>
              </a:ext>
            </a:extLst>
          </p:cNvPr>
          <p:cNvSpPr/>
          <p:nvPr/>
        </p:nvSpPr>
        <p:spPr>
          <a:xfrm>
            <a:off x="204537" y="968791"/>
            <a:ext cx="86627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Закрепление совместности</a:t>
            </a:r>
            <a:endParaRPr lang="ru-RU" dirty="0"/>
          </a:p>
          <a:p>
            <a:pPr algn="ctr"/>
            <a:r>
              <a:rPr lang="ru-RU" dirty="0"/>
              <a:t>О.Ф. </a:t>
            </a:r>
            <a:r>
              <a:rPr lang="ru-RU" dirty="0" err="1"/>
              <a:t>Русакова</a:t>
            </a:r>
            <a:r>
              <a:rPr lang="ru-RU" dirty="0"/>
              <a:t> (Екатеринбург), Л.Н. Синельникова (Ялта),  Н.И. Клушина (Москва),  </a:t>
            </a:r>
          </a:p>
          <a:p>
            <a:pPr algn="ctr"/>
            <a:r>
              <a:rPr lang="ru-RU" dirty="0"/>
              <a:t>Л.В. </a:t>
            </a:r>
            <a:r>
              <a:rPr lang="ru-RU" dirty="0" err="1"/>
              <a:t>Селезнёва</a:t>
            </a:r>
            <a:r>
              <a:rPr lang="ru-RU" dirty="0"/>
              <a:t> (Москва)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D:\Users\qwerty\Documents\Фото, 2015 - копия.jpg">
            <a:extLst>
              <a:ext uri="{FF2B5EF4-FFF2-40B4-BE49-F238E27FC236}">
                <a16:creationId xmlns:a16="http://schemas.microsoft.com/office/drawing/2014/main" id="{7366F73F-ED9B-44DA-B0B7-D807437DBCAA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1787" y="2031281"/>
            <a:ext cx="5940425" cy="4455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9298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703135F-6C9F-49CE-8B4D-E489D02803BE}"/>
              </a:ext>
            </a:extLst>
          </p:cNvPr>
          <p:cNvSpPr txBox="1"/>
          <p:nvPr/>
        </p:nvSpPr>
        <p:spPr>
          <a:xfrm>
            <a:off x="872454" y="137794"/>
            <a:ext cx="7222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Ялтинский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дискурсологический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кружок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14309D1-457B-4AD6-9A70-6231C1BC17FE}"/>
              </a:ext>
            </a:extLst>
          </p:cNvPr>
          <p:cNvSpPr/>
          <p:nvPr/>
        </p:nvSpPr>
        <p:spPr>
          <a:xfrm>
            <a:off x="204537" y="968791"/>
            <a:ext cx="86627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После заседания Ялтинского </a:t>
            </a:r>
            <a:r>
              <a:rPr lang="ru-RU" dirty="0" err="1"/>
              <a:t>дискурсологического</a:t>
            </a:r>
            <a:r>
              <a:rPr lang="ru-RU" dirty="0"/>
              <a:t> кружка. </a:t>
            </a:r>
            <a:r>
              <a:rPr lang="en-US" dirty="0" err="1"/>
              <a:t>Наука</a:t>
            </a:r>
            <a:r>
              <a:rPr lang="en-US" dirty="0"/>
              <a:t> и </a:t>
            </a:r>
            <a:r>
              <a:rPr lang="en-US" dirty="0" err="1"/>
              <a:t>красота</a:t>
            </a:r>
            <a:r>
              <a:rPr lang="en-US" dirty="0"/>
              <a:t> </a:t>
            </a:r>
            <a:r>
              <a:rPr lang="en-US" dirty="0" err="1"/>
              <a:t>совместимы</a:t>
            </a:r>
            <a:r>
              <a:rPr lang="en-US" dirty="0"/>
              <a:t>!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D:\Users\qwerty\Documents\конф. 2017 (любимые люди).JPG">
            <a:extLst>
              <a:ext uri="{FF2B5EF4-FFF2-40B4-BE49-F238E27FC236}">
                <a16:creationId xmlns:a16="http://schemas.microsoft.com/office/drawing/2014/main" id="{26763382-4AA4-4842-88DA-61C99DF7F0D8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9282" y="1615122"/>
            <a:ext cx="6529683" cy="4520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5805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703135F-6C9F-49CE-8B4D-E489D02803BE}"/>
              </a:ext>
            </a:extLst>
          </p:cNvPr>
          <p:cNvSpPr txBox="1"/>
          <p:nvPr/>
        </p:nvSpPr>
        <p:spPr>
          <a:xfrm>
            <a:off x="872454" y="137794"/>
            <a:ext cx="7222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Ялтинский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дискурсологический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кружок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dirty="0"/>
          </a:p>
        </p:txBody>
      </p:sp>
      <p:pic>
        <p:nvPicPr>
          <p:cNvPr id="5" name="Рисунок 4" descr="ÐÐ° Ð´Ð°Ð½Ð½Ð¾Ð¼ Ð¸Ð·Ð¾Ð±ÑÐ°Ð¶ÐµÐ½Ð¸Ð¸ Ð¼Ð¾Ð¶ÐµÑ Ð½Ð°ÑÐ¾Ð´Ð¸ÑÑÑÑ: 3 ÑÐµÐ»Ð¾Ð²ÐµÐºÐ°, Ð² ÑÐ¾Ð¼ ÑÐ¸ÑÐ»Ðµ ÐÐ°ÑÐ° Ð¡Ð¸Ð½ÐµÐ»ÑÐ½Ð¸ÐºÐ¾Ð²Ð° Ð¸ ÐÐ»ÑÑÐ¸Ð½Ð° ÐÐ°ÑÐ°Ð»ÑÑ, Ð»ÑÐ´Ð¸ ÑÐ»ÑÐ±Ð°ÑÑÑÑ, Ð»ÑÐ´Ð¸ ÑÐ¸Ð´ÑÑ, ÑÑÐ¾Ð» Ð¸ Ð² Ð¿Ð¾Ð¼ÐµÑÐµÐ½Ð¸Ð¸">
            <a:extLst>
              <a:ext uri="{FF2B5EF4-FFF2-40B4-BE49-F238E27FC236}">
                <a16:creationId xmlns:a16="http://schemas.microsoft.com/office/drawing/2014/main" id="{9D3655D0-DCAD-400F-A61C-4DD53E8C9154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1787" y="767330"/>
            <a:ext cx="5940425" cy="4457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079458-D5D0-4569-9A74-1E241ED15869}"/>
              </a:ext>
            </a:extLst>
          </p:cNvPr>
          <p:cNvSpPr txBox="1"/>
          <p:nvPr/>
        </p:nvSpPr>
        <p:spPr>
          <a:xfrm>
            <a:off x="529389" y="5224395"/>
            <a:ext cx="7976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/>
              <a:t>«После заседания Ялтинского </a:t>
            </a:r>
            <a:r>
              <a:rPr lang="ru-RU" i="1" dirty="0" err="1"/>
              <a:t>дискурсологического</a:t>
            </a:r>
            <a:r>
              <a:rPr lang="ru-RU" i="1" dirty="0"/>
              <a:t> кружка с его председателем профессором Ларой Николаевной Синельниковой и профессором-подругой Евгенией </a:t>
            </a:r>
            <a:r>
              <a:rPr lang="ru-RU" i="1" dirty="0" err="1"/>
              <a:t>Басовской</a:t>
            </a:r>
            <a:r>
              <a:rPr lang="ru-RU" i="1" dirty="0"/>
              <a:t>» </a:t>
            </a:r>
            <a:r>
              <a:rPr lang="ru-RU" dirty="0"/>
              <a:t>(Н.И. Клушина, </a:t>
            </a:r>
            <a:r>
              <a:rPr lang="ru-RU" dirty="0" err="1"/>
              <a:t>фейсбук</a:t>
            </a:r>
            <a:r>
              <a:rPr lang="ru-RU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439002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703135F-6C9F-49CE-8B4D-E489D02803BE}"/>
              </a:ext>
            </a:extLst>
          </p:cNvPr>
          <p:cNvSpPr txBox="1"/>
          <p:nvPr/>
        </p:nvSpPr>
        <p:spPr>
          <a:xfrm>
            <a:off x="872454" y="137794"/>
            <a:ext cx="7222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Ялтинский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дискурсологический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кружок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14309D1-457B-4AD6-9A70-6231C1BC17FE}"/>
              </a:ext>
            </a:extLst>
          </p:cNvPr>
          <p:cNvSpPr/>
          <p:nvPr/>
        </p:nvSpPr>
        <p:spPr>
          <a:xfrm>
            <a:off x="204537" y="968791"/>
            <a:ext cx="86627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Имиджевые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публикации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24F9176-7369-4CAF-851D-EA84CE0250BF}"/>
              </a:ext>
            </a:extLst>
          </p:cNvPr>
          <p:cNvSpPr/>
          <p:nvPr/>
        </p:nvSpPr>
        <p:spPr>
          <a:xfrm>
            <a:off x="204537" y="1440507"/>
            <a:ext cx="8662737" cy="4483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5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1). Ялтинский </a:t>
            </a:r>
            <a:r>
              <a:rPr lang="ru-RU" sz="15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дискурсологический</a:t>
            </a:r>
            <a:r>
              <a:rPr lang="ru-RU" sz="15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кружок как осознанная необходимость // Стилистика сегодня и завтра: материалы </a:t>
            </a:r>
            <a:r>
              <a:rPr lang="en-US" sz="15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15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Международной научной конференции: факультет журналистики МГУ, 2016. С.  224-227.</a:t>
            </a:r>
            <a:endParaRPr lang="ru-RU" sz="15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5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2). Ялтинский </a:t>
            </a:r>
            <a:r>
              <a:rPr lang="ru-RU" sz="15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дискурсологический</a:t>
            </a:r>
            <a:r>
              <a:rPr lang="ru-RU" sz="15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кружок // Мир лингвистики и коммуникации. Электронный научный журнал. 2016. № 1. </a:t>
            </a:r>
            <a:endParaRPr lang="ru-RU" sz="15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5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3). Всероссийская научно-практическая конференция «</a:t>
            </a:r>
            <a:r>
              <a:rPr lang="ru-RU" sz="15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Дискурсология</a:t>
            </a:r>
            <a:r>
              <a:rPr lang="ru-RU" sz="15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возможности интерпретации гуманитарного знания». Ялта, 28—29 сентября 2016 г. // Вестник Российского университета дружбы народов. </a:t>
            </a:r>
            <a:r>
              <a:rPr lang="en-US" sz="15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Серия</a:t>
            </a:r>
            <a:r>
              <a:rPr lang="en-US" sz="15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5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Лингвистика</a:t>
            </a:r>
            <a:r>
              <a:rPr lang="en-US" sz="15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2017. Т. 21. </a:t>
            </a:r>
            <a:r>
              <a:rPr lang="ru-RU" sz="15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en-US" sz="15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C. 224—229. </a:t>
            </a:r>
            <a:endParaRPr lang="ru-RU" sz="15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500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4). </a:t>
            </a:r>
            <a:r>
              <a:rPr lang="ru-RU" sz="15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Всероссийская научно-практическая конференция «</a:t>
            </a:r>
            <a:r>
              <a:rPr lang="ru-RU" sz="15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Дискурсология</a:t>
            </a:r>
            <a:r>
              <a:rPr lang="ru-RU" sz="15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возможности интерпретации гуманитарного знания» (Гуманитарно-педагогическая академия, филиал Крымского федерального университета им. В.И. Вернадского в г. Ялте) // Жанры и типы текста в научном и медийном дискурсе: </a:t>
            </a:r>
            <a:r>
              <a:rPr lang="ru-RU" sz="15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межвуз</a:t>
            </a:r>
            <a:r>
              <a:rPr lang="ru-RU" sz="15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сб. науч. тр. – Орёл, 2016. </a:t>
            </a:r>
            <a:r>
              <a:rPr lang="ru-RU" sz="15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</a:t>
            </a:r>
            <a:r>
              <a:rPr lang="ru-RU" sz="15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14.  </a:t>
            </a:r>
            <a:r>
              <a:rPr lang="en-US" sz="15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С. 187-191. </a:t>
            </a:r>
            <a:endParaRPr lang="ru-RU" sz="15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5). </a:t>
            </a:r>
            <a:r>
              <a:rPr lang="en-US" sz="15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IV</a:t>
            </a:r>
            <a:r>
              <a:rPr lang="ru-RU" sz="15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Международная конференция «Стилистика сегодня и завтра» и создание Ялтинского </a:t>
            </a:r>
            <a:r>
              <a:rPr lang="ru-RU" sz="15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дискурсологического</a:t>
            </a:r>
            <a:r>
              <a:rPr lang="ru-RU" sz="15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кружка // Дискурс-Пи. </a:t>
            </a:r>
            <a:r>
              <a:rPr lang="en-US" sz="15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Научный</a:t>
            </a:r>
            <a:r>
              <a:rPr lang="en-US" sz="15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5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журнал</a:t>
            </a:r>
            <a:r>
              <a:rPr lang="en-US" sz="15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5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Международной</a:t>
            </a:r>
            <a:r>
              <a:rPr lang="en-US" sz="15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5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академии</a:t>
            </a:r>
            <a:r>
              <a:rPr lang="en-US" sz="15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5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дискурс-исследований</a:t>
            </a:r>
            <a:r>
              <a:rPr lang="en-US" sz="15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– </a:t>
            </a:r>
            <a:r>
              <a:rPr lang="en-US" sz="15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Екатеринбург</a:t>
            </a:r>
            <a:r>
              <a:rPr lang="en-US" sz="15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2016.  № 1 (22). С. 144-147</a:t>
            </a:r>
            <a:r>
              <a:rPr lang="ru-RU" sz="15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500" b="1" dirty="0"/>
          </a:p>
        </p:txBody>
      </p:sp>
    </p:spTree>
    <p:extLst>
      <p:ext uri="{BB962C8B-B14F-4D97-AF65-F5344CB8AC3E}">
        <p14:creationId xmlns:p14="http://schemas.microsoft.com/office/powerpoint/2010/main" val="985270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 descr="D:\Users\qwerty\Documents\дискурс, картинка.jpg">
            <a:extLst>
              <a:ext uri="{FF2B5EF4-FFF2-40B4-BE49-F238E27FC236}">
                <a16:creationId xmlns:a16="http://schemas.microsoft.com/office/drawing/2014/main" id="{9D6E3739-92EB-4FC2-9373-0AA570B434FB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4056" y="950495"/>
            <a:ext cx="7420079" cy="495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1663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703135F-6C9F-49CE-8B4D-E489D02803BE}"/>
              </a:ext>
            </a:extLst>
          </p:cNvPr>
          <p:cNvSpPr txBox="1"/>
          <p:nvPr/>
        </p:nvSpPr>
        <p:spPr>
          <a:xfrm>
            <a:off x="872454" y="137794"/>
            <a:ext cx="7222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Ялтинский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дискурсологический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кружок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14309D1-457B-4AD6-9A70-6231C1BC17FE}"/>
              </a:ext>
            </a:extLst>
          </p:cNvPr>
          <p:cNvSpPr/>
          <p:nvPr/>
        </p:nvSpPr>
        <p:spPr>
          <a:xfrm>
            <a:off x="204537" y="968791"/>
            <a:ext cx="86627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Презентация Ялтинского </a:t>
            </a:r>
            <a:r>
              <a:rPr lang="ru-RU" b="1" dirty="0" err="1"/>
              <a:t>дискурсологического</a:t>
            </a:r>
            <a:r>
              <a:rPr lang="ru-RU" b="1" dirty="0"/>
              <a:t> кружка на Четвёртой Международной конференции «Стилистика сегодня и завтра» </a:t>
            </a:r>
            <a:endParaRPr lang="ru-RU" dirty="0"/>
          </a:p>
          <a:p>
            <a:pPr algn="ctr"/>
            <a:r>
              <a:rPr lang="en-US" b="1" dirty="0"/>
              <a:t>(</a:t>
            </a:r>
            <a:r>
              <a:rPr lang="en-US" b="1" dirty="0" err="1"/>
              <a:t>Москва</a:t>
            </a:r>
            <a:r>
              <a:rPr lang="en-US" b="1" dirty="0"/>
              <a:t>, МГУ, 28-30 </a:t>
            </a:r>
            <a:r>
              <a:rPr lang="en-US" b="1" dirty="0" err="1"/>
              <a:t>апреля</a:t>
            </a:r>
            <a:r>
              <a:rPr lang="en-US" b="1" dirty="0"/>
              <a:t> 2016 </a:t>
            </a:r>
            <a:r>
              <a:rPr lang="en-US" b="1" dirty="0" err="1"/>
              <a:t>года</a:t>
            </a:r>
            <a:r>
              <a:rPr lang="en-US" b="1" dirty="0"/>
              <a:t>)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ÐÐ° Ð´Ð°Ð½Ð½Ð¾Ð¼ Ð¸Ð·Ð¾Ð±ÑÐ°Ð¶ÐµÐ½Ð¸Ð¸ Ð¼Ð¾Ð¶ÐµÑ Ð½Ð°ÑÐ¾Ð´Ð¸ÑÑÑÑ: 3 ÑÐµÐ»Ð¾Ð²ÐµÐºÐ°, Ð² Ð¿Ð¾Ð¼ÐµÑÐµÐ½Ð¸Ð¸">
            <a:extLst>
              <a:ext uri="{FF2B5EF4-FFF2-40B4-BE49-F238E27FC236}">
                <a16:creationId xmlns:a16="http://schemas.microsoft.com/office/drawing/2014/main" id="{8D50D23D-F41B-4F5B-BF54-C1A8A3E3DCD2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1787" y="1928079"/>
            <a:ext cx="5940425" cy="3961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D093F-9772-4228-B189-851EC61EA49E}"/>
              </a:ext>
            </a:extLst>
          </p:cNvPr>
          <p:cNvSpPr txBox="1"/>
          <p:nvPr/>
        </p:nvSpPr>
        <p:spPr>
          <a:xfrm>
            <a:off x="204537" y="6063916"/>
            <a:ext cx="866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/>
              <a:t>«Лара Николаевна Синельникова дает старт новому проекту своей жизни... </a:t>
            </a:r>
            <a:r>
              <a:rPr lang="en-US" i="1" dirty="0" err="1"/>
              <a:t>Быть</a:t>
            </a:r>
            <a:r>
              <a:rPr lang="en-US" i="1" dirty="0"/>
              <a:t> </a:t>
            </a:r>
            <a:r>
              <a:rPr lang="en-US" i="1" dirty="0" err="1"/>
              <a:t>Ялтинскому</a:t>
            </a:r>
            <a:r>
              <a:rPr lang="en-US" i="1" dirty="0"/>
              <a:t> </a:t>
            </a:r>
            <a:r>
              <a:rPr lang="en-US" i="1" dirty="0" err="1"/>
              <a:t>дискурсологическому</a:t>
            </a:r>
            <a:r>
              <a:rPr lang="en-US" i="1" dirty="0"/>
              <a:t> </a:t>
            </a:r>
            <a:r>
              <a:rPr lang="en-US" i="1" dirty="0" err="1"/>
              <a:t>кружку</a:t>
            </a:r>
            <a:r>
              <a:rPr lang="en-US" i="1" dirty="0"/>
              <a:t>!</a:t>
            </a:r>
            <a:r>
              <a:rPr lang="ru-RU" i="1" dirty="0"/>
              <a:t>»</a:t>
            </a:r>
            <a:r>
              <a:rPr lang="ru-RU" dirty="0"/>
              <a:t> (Л.В. Ухова, </a:t>
            </a:r>
            <a:r>
              <a:rPr lang="ru-RU" dirty="0" err="1"/>
              <a:t>фейсбук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63007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703135F-6C9F-49CE-8B4D-E489D02803BE}"/>
              </a:ext>
            </a:extLst>
          </p:cNvPr>
          <p:cNvSpPr txBox="1"/>
          <p:nvPr/>
        </p:nvSpPr>
        <p:spPr>
          <a:xfrm>
            <a:off x="872454" y="137794"/>
            <a:ext cx="7222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Ялтинский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дискурсологический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кружок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14309D1-457B-4AD6-9A70-6231C1BC17FE}"/>
              </a:ext>
            </a:extLst>
          </p:cNvPr>
          <p:cNvSpPr/>
          <p:nvPr/>
        </p:nvSpPr>
        <p:spPr>
          <a:xfrm>
            <a:off x="204537" y="968791"/>
            <a:ext cx="86627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МГУ, 2016 год, конференц-зал факультета журналистики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ÐÐ° Ð´Ð°Ð½Ð½Ð¾Ð¼ Ð¸Ð·Ð¾Ð±ÑÐ°Ð¶ÐµÐ½Ð¸Ð¸ Ð¼Ð¾Ð¶ÐµÑ Ð½Ð°ÑÐ¾Ð´Ð¸ÑÑÑÑ: 6 ÑÐµÐ»Ð¾Ð²ÐµÐº, Ð² Ð¿Ð¾Ð¼ÐµÑÐµÐ½Ð¸Ð¸">
            <a:extLst>
              <a:ext uri="{FF2B5EF4-FFF2-40B4-BE49-F238E27FC236}">
                <a16:creationId xmlns:a16="http://schemas.microsoft.com/office/drawing/2014/main" id="{FD57C42C-CB7D-494C-9AB2-BB6D27A1F683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6618" y="1460466"/>
            <a:ext cx="6639845" cy="4531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8408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703135F-6C9F-49CE-8B4D-E489D02803BE}"/>
              </a:ext>
            </a:extLst>
          </p:cNvPr>
          <p:cNvSpPr txBox="1"/>
          <p:nvPr/>
        </p:nvSpPr>
        <p:spPr>
          <a:xfrm>
            <a:off x="872454" y="137794"/>
            <a:ext cx="7222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Ялтинский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дискурсологический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кружок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14309D1-457B-4AD6-9A70-6231C1BC17FE}"/>
              </a:ext>
            </a:extLst>
          </p:cNvPr>
          <p:cNvSpPr/>
          <p:nvPr/>
        </p:nvSpPr>
        <p:spPr>
          <a:xfrm>
            <a:off x="204537" y="968791"/>
            <a:ext cx="86627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За Манифест Ялтинского </a:t>
            </a:r>
            <a:r>
              <a:rPr lang="ru-RU" b="1" dirty="0" err="1"/>
              <a:t>дискурсологического</a:t>
            </a:r>
            <a:r>
              <a:rPr lang="ru-RU" b="1" dirty="0"/>
              <a:t> кружка – единогласно!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D:\Users\qwerty\Documents\Москва, круглый стол.JPG">
            <a:extLst>
              <a:ext uri="{FF2B5EF4-FFF2-40B4-BE49-F238E27FC236}">
                <a16:creationId xmlns:a16="http://schemas.microsoft.com/office/drawing/2014/main" id="{6241FEAD-1759-47E3-8658-1FE107D8C363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0441" y="1338123"/>
            <a:ext cx="6363118" cy="43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6689C42-F23B-408C-BF45-106DD476A5A2}"/>
              </a:ext>
            </a:extLst>
          </p:cNvPr>
          <p:cNvSpPr/>
          <p:nvPr/>
        </p:nvSpPr>
        <p:spPr>
          <a:xfrm>
            <a:off x="348916" y="5640148"/>
            <a:ext cx="8795084" cy="1181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Круглый стол в МГУ имени М.В. Ломоносова «Речь журналистов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электронных СМИ» (2016 год)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600" b="1" i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Быть</a:t>
            </a:r>
            <a:r>
              <a:rPr lang="en-US" sz="16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безграмотным</a:t>
            </a:r>
            <a:r>
              <a:rPr lang="en-US" sz="16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16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просто</a:t>
            </a:r>
            <a:r>
              <a:rPr lang="en-US" sz="16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немодно</a:t>
            </a:r>
            <a:r>
              <a:rPr lang="en-US" sz="16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i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</a:t>
            </a:r>
            <a:r>
              <a:rPr lang="en-US" sz="16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600" b="1" i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неперспективно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223540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703135F-6C9F-49CE-8B4D-E489D02803BE}"/>
              </a:ext>
            </a:extLst>
          </p:cNvPr>
          <p:cNvSpPr txBox="1"/>
          <p:nvPr/>
        </p:nvSpPr>
        <p:spPr>
          <a:xfrm>
            <a:off x="872454" y="137794"/>
            <a:ext cx="7222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Ялтинский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дискурсологический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кружок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14309D1-457B-4AD6-9A70-6231C1BC17FE}"/>
              </a:ext>
            </a:extLst>
          </p:cNvPr>
          <p:cNvSpPr/>
          <p:nvPr/>
        </p:nvSpPr>
        <p:spPr>
          <a:xfrm>
            <a:off x="204537" y="968791"/>
            <a:ext cx="86627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2016 год, Ялта</a:t>
            </a:r>
            <a:endParaRPr lang="ru-RU" dirty="0"/>
          </a:p>
          <a:p>
            <a:pPr algn="ctr"/>
            <a:r>
              <a:rPr lang="ru-RU" b="1" dirty="0"/>
              <a:t>В.Н. Степанов (Ярославль),  Е.Г. Борисова (Москва), Л.Н. Синельникова (Ялта),  </a:t>
            </a:r>
          </a:p>
          <a:p>
            <a:pPr algn="ctr"/>
            <a:r>
              <a:rPr lang="ru-RU" b="1" dirty="0"/>
              <a:t>Н.Н. Василькова (Москва),  Н.Н. </a:t>
            </a:r>
            <a:r>
              <a:rPr lang="ru-RU" b="1" dirty="0" err="1"/>
              <a:t>Вольская</a:t>
            </a:r>
            <a:r>
              <a:rPr lang="ru-RU" b="1" dirty="0"/>
              <a:t> (Москва)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D:\Users\qwerty\Downloads\ядо.jpg">
            <a:extLst>
              <a:ext uri="{FF2B5EF4-FFF2-40B4-BE49-F238E27FC236}">
                <a16:creationId xmlns:a16="http://schemas.microsoft.com/office/drawing/2014/main" id="{02835EC6-3374-4B88-81FD-1B3C2B478275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5692" y="2010629"/>
            <a:ext cx="5940425" cy="387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16418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703135F-6C9F-49CE-8B4D-E489D02803BE}"/>
              </a:ext>
            </a:extLst>
          </p:cNvPr>
          <p:cNvSpPr txBox="1"/>
          <p:nvPr/>
        </p:nvSpPr>
        <p:spPr>
          <a:xfrm>
            <a:off x="872454" y="137794"/>
            <a:ext cx="7222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Ялтинский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дискурсологический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кружок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dirty="0"/>
          </a:p>
        </p:txBody>
      </p:sp>
      <p:pic>
        <p:nvPicPr>
          <p:cNvPr id="5" name="Рисунок 4" descr="ÐÐ° Ð´Ð°Ð½Ð½Ð¾Ð¼ Ð¸Ð·Ð¾Ð±ÑÐ°Ð¶ÐµÐ½Ð¸Ð¸ Ð¼Ð¾Ð¶ÐµÑ Ð½Ð°ÑÐ¾Ð´Ð¸ÑÑÑÑ: 12 ÑÐµÐ»Ð¾Ð²ÐµÐº, Ð² ÑÐ¾Ð¼ ÑÐ¸ÑÐ»Ðµ Valentin Stepanov, Ð»ÑÐ´Ð¸ ÑÐ¸Ð´ÑÑ, ÑÑÐ¾Ð» Ð¸ Ð² Ð¿Ð¾Ð¼ÐµÑÐµÐ½Ð¸Ð¸">
            <a:extLst>
              <a:ext uri="{FF2B5EF4-FFF2-40B4-BE49-F238E27FC236}">
                <a16:creationId xmlns:a16="http://schemas.microsoft.com/office/drawing/2014/main" id="{C13C7007-696C-4624-8B9A-F15B31C37871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1787" y="741079"/>
            <a:ext cx="5940425" cy="443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0D9181-836F-4A7A-986A-FC792DCCA8C7}"/>
              </a:ext>
            </a:extLst>
          </p:cNvPr>
          <p:cNvSpPr txBox="1"/>
          <p:nvPr/>
        </p:nvSpPr>
        <p:spPr>
          <a:xfrm>
            <a:off x="264695" y="5239758"/>
            <a:ext cx="857851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700" dirty="0"/>
              <a:t>Вот и закончилась 3 Всероссийская конференция по </a:t>
            </a:r>
            <a:r>
              <a:rPr lang="ru-RU" sz="1700" dirty="0" err="1"/>
              <a:t>дискурсологии</a:t>
            </a:r>
            <a:r>
              <a:rPr lang="ru-RU" sz="1700" dirty="0"/>
              <a:t> в Ялте.... Какой состоялся замечательный </a:t>
            </a:r>
            <a:r>
              <a:rPr lang="ru-RU" sz="1700" dirty="0" err="1"/>
              <a:t>ризоматический</a:t>
            </a:r>
            <a:r>
              <a:rPr lang="ru-RU" sz="1700" dirty="0"/>
              <a:t> дискурс!!! Насыщенная программа, конструктивный диалог, гостеприимные хозяева, бурная научная дискуссия))) непередаваемые ощущения))) Спасибо Ларе Николаевне и её замечательным коллегам за эти 3 дня бесконечного </a:t>
            </a:r>
            <a:r>
              <a:rPr lang="ru-RU" sz="1700" dirty="0" err="1"/>
              <a:t>дискурсологического</a:t>
            </a:r>
            <a:r>
              <a:rPr lang="ru-RU" sz="1700" dirty="0"/>
              <a:t> счастья))) (Л.В. Ухова, </a:t>
            </a:r>
            <a:r>
              <a:rPr lang="ru-RU" sz="1700" dirty="0" err="1"/>
              <a:t>фейсбук</a:t>
            </a:r>
            <a:r>
              <a:rPr lang="ru-RU" sz="17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9424463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703135F-6C9F-49CE-8B4D-E489D02803BE}"/>
              </a:ext>
            </a:extLst>
          </p:cNvPr>
          <p:cNvSpPr txBox="1"/>
          <p:nvPr/>
        </p:nvSpPr>
        <p:spPr>
          <a:xfrm>
            <a:off x="872454" y="137794"/>
            <a:ext cx="7222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Ялтинский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дискурсологический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кружок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14309D1-457B-4AD6-9A70-6231C1BC17FE}"/>
              </a:ext>
            </a:extLst>
          </p:cNvPr>
          <p:cNvSpPr/>
          <p:nvPr/>
        </p:nvSpPr>
        <p:spPr>
          <a:xfrm>
            <a:off x="204537" y="968791"/>
            <a:ext cx="86627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2017 год</a:t>
            </a:r>
            <a:endParaRPr lang="ru-RU" dirty="0"/>
          </a:p>
          <a:p>
            <a:pPr algn="ctr"/>
            <a:r>
              <a:rPr lang="ru-RU" b="1" dirty="0"/>
              <a:t>С.Ф. Барышева (Москва), К.Л. Лукичева (Москва), Н.И. Клушина (Москва), </a:t>
            </a:r>
            <a:endParaRPr lang="ru-RU" dirty="0"/>
          </a:p>
          <a:p>
            <a:pPr algn="ctr"/>
            <a:r>
              <a:rPr lang="ru-RU" b="1" dirty="0"/>
              <a:t>Н.В. Смирнова (Москва), А.Г. Пастухов (Орёл)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D:\Users\qwerty\Documents\Фото-2017 (2).JPG">
            <a:extLst>
              <a:ext uri="{FF2B5EF4-FFF2-40B4-BE49-F238E27FC236}">
                <a16:creationId xmlns:a16="http://schemas.microsoft.com/office/drawing/2014/main" id="{9CF682CF-E0B6-4215-9BEE-0C4444DE47AE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1787" y="1929349"/>
            <a:ext cx="5940425" cy="395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0153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703135F-6C9F-49CE-8B4D-E489D02803BE}"/>
              </a:ext>
            </a:extLst>
          </p:cNvPr>
          <p:cNvSpPr txBox="1"/>
          <p:nvPr/>
        </p:nvSpPr>
        <p:spPr>
          <a:xfrm>
            <a:off x="872454" y="137794"/>
            <a:ext cx="7222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Ялтинский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дискурсологический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кружок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dirty="0"/>
          </a:p>
        </p:txBody>
      </p:sp>
      <p:pic>
        <p:nvPicPr>
          <p:cNvPr id="5" name="Рисунок 4" descr="ÐÐ° Ð´Ð°Ð½Ð½Ð¾Ð¼ Ð¸Ð·Ð¾Ð±ÑÐ°Ð¶ÐµÐ½Ð¸Ð¸ Ð¼Ð¾Ð¶ÐµÑ Ð½Ð°ÑÐ¾Ð´Ð¸ÑÑÑÑ: 2 ÑÐµÐ»Ð¾Ð²ÐµÐºÐ°, Ð»ÑÐ´Ð¸ ÑÐ¸Ð´ÑÑ, Ð³Ð¾ÑÑÐ¸Ð½Ð°Ñ, ÑÑÐ¾Ð» Ð¸ Ð² Ð¿Ð¾Ð¼ÐµÑÐµÐ½Ð¸Ð¸">
            <a:extLst>
              <a:ext uri="{FF2B5EF4-FFF2-40B4-BE49-F238E27FC236}">
                <a16:creationId xmlns:a16="http://schemas.microsoft.com/office/drawing/2014/main" id="{B1E049FD-95C0-476E-AC97-1016F4BAEBD4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1787" y="753110"/>
            <a:ext cx="5940425" cy="443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756C66-F982-471A-BE35-0E9000AE460F}"/>
              </a:ext>
            </a:extLst>
          </p:cNvPr>
          <p:cNvSpPr txBox="1"/>
          <p:nvPr/>
        </p:nvSpPr>
        <p:spPr>
          <a:xfrm>
            <a:off x="300789" y="5354053"/>
            <a:ext cx="8470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«После вкуснейшего обеда в уютном кафе "Инжир" состоялось секционное заседание, модератором которого была несравненная Анна Викторовна </a:t>
            </a:r>
            <a:r>
              <a:rPr lang="ru-RU" dirty="0" err="1"/>
              <a:t>Люликова</a:t>
            </a:r>
            <a:r>
              <a:rPr lang="ru-RU" dirty="0"/>
              <a:t>, наша фея, наш оберег, наш информатор))» (Л.В. Ухова)</a:t>
            </a:r>
          </a:p>
        </p:txBody>
      </p:sp>
    </p:spTree>
    <p:extLst>
      <p:ext uri="{BB962C8B-B14F-4D97-AF65-F5344CB8AC3E}">
        <p14:creationId xmlns:p14="http://schemas.microsoft.com/office/powerpoint/2010/main" val="3699979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703135F-6C9F-49CE-8B4D-E489D02803BE}"/>
              </a:ext>
            </a:extLst>
          </p:cNvPr>
          <p:cNvSpPr txBox="1"/>
          <p:nvPr/>
        </p:nvSpPr>
        <p:spPr>
          <a:xfrm>
            <a:off x="872454" y="137794"/>
            <a:ext cx="7222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Ялтинский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дискурсологический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кружок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14309D1-457B-4AD6-9A70-6231C1BC17FE}"/>
              </a:ext>
            </a:extLst>
          </p:cNvPr>
          <p:cNvSpPr/>
          <p:nvPr/>
        </p:nvSpPr>
        <p:spPr>
          <a:xfrm>
            <a:off x="204537" y="968791"/>
            <a:ext cx="86627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Л.В. Ухова, В.Н. Степанов (Ярославль)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ÐÐ° Ð´Ð°Ð½Ð½Ð¾Ð¼ Ð¸Ð·Ð¾Ð±ÑÐ°Ð¶ÐµÐ½Ð¸Ð¸ Ð¼Ð¾Ð¶ÐµÑ Ð½Ð°ÑÐ¾Ð´Ð¸ÑÑÑÑ: ÐÐ°ÑÐ¸ÑÐ° Ð£ÑÐ¾Ð²Ð° Ð¸ Valentin Stepanov, Ð»ÑÐ´Ð¸ ÑÑÐ¾ÑÑ">
            <a:extLst>
              <a:ext uri="{FF2B5EF4-FFF2-40B4-BE49-F238E27FC236}">
                <a16:creationId xmlns:a16="http://schemas.microsoft.com/office/drawing/2014/main" id="{575760A5-9B49-408F-A93F-59ED294FF906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1787" y="1338123"/>
            <a:ext cx="5940425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47860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703135F-6C9F-49CE-8B4D-E489D02803BE}"/>
              </a:ext>
            </a:extLst>
          </p:cNvPr>
          <p:cNvSpPr txBox="1"/>
          <p:nvPr/>
        </p:nvSpPr>
        <p:spPr>
          <a:xfrm>
            <a:off x="872454" y="137794"/>
            <a:ext cx="7222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Ялтинский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дискурсологический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кружок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14309D1-457B-4AD6-9A70-6231C1BC17FE}"/>
              </a:ext>
            </a:extLst>
          </p:cNvPr>
          <p:cNvSpPr/>
          <p:nvPr/>
        </p:nvSpPr>
        <p:spPr>
          <a:xfrm>
            <a:off x="204537" y="968791"/>
            <a:ext cx="86627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/>
              <a:t>Ура! Конференция успешно завершена! Столько знакомств и столько радости! Кое-кому просто летать охота!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D:\Users\qwerty\Documents\Фото-2017 (3).JPG">
            <a:extLst>
              <a:ext uri="{FF2B5EF4-FFF2-40B4-BE49-F238E27FC236}">
                <a16:creationId xmlns:a16="http://schemas.microsoft.com/office/drawing/2014/main" id="{A5CBB61E-D5E0-407D-91B9-0C88D37D8703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5206" y="1615122"/>
            <a:ext cx="6493588" cy="460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0502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703135F-6C9F-49CE-8B4D-E489D02803BE}"/>
              </a:ext>
            </a:extLst>
          </p:cNvPr>
          <p:cNvSpPr txBox="1"/>
          <p:nvPr/>
        </p:nvSpPr>
        <p:spPr>
          <a:xfrm>
            <a:off x="872454" y="137794"/>
            <a:ext cx="7222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Ялтинский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дискурсологический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кружок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14309D1-457B-4AD6-9A70-6231C1BC17FE}"/>
              </a:ext>
            </a:extLst>
          </p:cNvPr>
          <p:cNvSpPr/>
          <p:nvPr/>
        </p:nvSpPr>
        <p:spPr>
          <a:xfrm>
            <a:off x="204537" y="968791"/>
            <a:ext cx="86627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В преддверии (и в предвкушении) дружеского ужина!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D:\Users\qwerty\Documents\Фото-2017 (4).JPG">
            <a:extLst>
              <a:ext uri="{FF2B5EF4-FFF2-40B4-BE49-F238E27FC236}">
                <a16:creationId xmlns:a16="http://schemas.microsoft.com/office/drawing/2014/main" id="{3245D375-38B6-4E93-8107-FD2BD759ADF8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1787" y="1449070"/>
            <a:ext cx="5940425" cy="395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0C77FDF-6E81-4C69-8578-911F61AADCB5}"/>
              </a:ext>
            </a:extLst>
          </p:cNvPr>
          <p:cNvSpPr/>
          <p:nvPr/>
        </p:nvSpPr>
        <p:spPr>
          <a:xfrm>
            <a:off x="10071467" y="5614169"/>
            <a:ext cx="5580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Н.И. Клушина, Л.Н. Синельникова, Л.В. </a:t>
            </a:r>
            <a:r>
              <a:rPr lang="ru-RU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Селезнёва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28356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49C240-6BA1-4037-A7FB-69AC8C814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68" y="876801"/>
            <a:ext cx="6805863" cy="510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989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703135F-6C9F-49CE-8B4D-E489D02803BE}"/>
              </a:ext>
            </a:extLst>
          </p:cNvPr>
          <p:cNvSpPr txBox="1"/>
          <p:nvPr/>
        </p:nvSpPr>
        <p:spPr>
          <a:xfrm>
            <a:off x="872454" y="137794"/>
            <a:ext cx="7222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Ялтинский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дискурсологический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кружок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14309D1-457B-4AD6-9A70-6231C1BC17FE}"/>
              </a:ext>
            </a:extLst>
          </p:cNvPr>
          <p:cNvSpPr/>
          <p:nvPr/>
        </p:nvSpPr>
        <p:spPr>
          <a:xfrm>
            <a:off x="204537" y="968791"/>
            <a:ext cx="86627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Продлённая в пространстве и времени дружба (Сочи, </a:t>
            </a:r>
            <a:r>
              <a:rPr lang="en-US" b="1" dirty="0"/>
              <a:t>IV</a:t>
            </a:r>
            <a:r>
              <a:rPr lang="ru-RU" b="1" dirty="0"/>
              <a:t> Международный педагогический форум «Текст культуры и культура текста», Сочи, 16-17 октября 2017 </a:t>
            </a:r>
            <a:r>
              <a:rPr lang="ru-RU" b="1" dirty="0" err="1"/>
              <a:t>Н.Иг</a:t>
            </a:r>
            <a:r>
              <a:rPr lang="ru-RU" b="1" dirty="0"/>
              <a:t>. Посещение монастыря).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D:\Users\qwerty\Documents\Сочи, монастырь (2).JPG">
            <a:extLst>
              <a:ext uri="{FF2B5EF4-FFF2-40B4-BE49-F238E27FC236}">
                <a16:creationId xmlns:a16="http://schemas.microsoft.com/office/drawing/2014/main" id="{F8073B00-9B02-48EB-A337-B59981506A23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0784" y="1551709"/>
            <a:ext cx="3355223" cy="4965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12483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703135F-6C9F-49CE-8B4D-E489D02803BE}"/>
              </a:ext>
            </a:extLst>
          </p:cNvPr>
          <p:cNvSpPr txBox="1"/>
          <p:nvPr/>
        </p:nvSpPr>
        <p:spPr>
          <a:xfrm>
            <a:off x="872454" y="137794"/>
            <a:ext cx="7222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Ялтинский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дискурсологический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кружок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FEF0AEB-2EBB-4B84-B707-ED95E745C33B}"/>
              </a:ext>
            </a:extLst>
          </p:cNvPr>
          <p:cNvSpPr/>
          <p:nvPr/>
        </p:nvSpPr>
        <p:spPr>
          <a:xfrm>
            <a:off x="2597418" y="968791"/>
            <a:ext cx="3431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Несколько</a:t>
            </a: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мыслей</a:t>
            </a: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фейсбука</a:t>
            </a: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b="1" dirty="0"/>
          </a:p>
        </p:txBody>
      </p:sp>
      <p:pic>
        <p:nvPicPr>
          <p:cNvPr id="12" name="Рисунок 11" descr="C:\Users\qwerty\Pictures\(97) Facebook_files\17757100_1231499166919171_3088094652380712515_n.jpg">
            <a:extLst>
              <a:ext uri="{FF2B5EF4-FFF2-40B4-BE49-F238E27FC236}">
                <a16:creationId xmlns:a16="http://schemas.microsoft.com/office/drawing/2014/main" id="{BEB140A8-4CB2-44F6-B95D-89A53ECD5F3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1" y="1536666"/>
            <a:ext cx="2023278" cy="2120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39B409-9568-41C1-825E-B4B9233ECA9C}"/>
              </a:ext>
            </a:extLst>
          </p:cNvPr>
          <p:cNvSpPr txBox="1"/>
          <p:nvPr/>
        </p:nvSpPr>
        <p:spPr>
          <a:xfrm>
            <a:off x="2935705" y="1536666"/>
            <a:ext cx="58834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 «Что такое дискурс, не определили, да и не определяли. Он  – все, что нас окружает. Четвёртая конференция была уже международной и </a:t>
            </a:r>
            <a:r>
              <a:rPr lang="ru-RU" i="1" dirty="0" err="1"/>
              <a:t>интердисциплинарной</a:t>
            </a:r>
            <a:r>
              <a:rPr lang="ru-RU" i="1" dirty="0"/>
              <a:t>. Доклады философов Ольги </a:t>
            </a:r>
            <a:r>
              <a:rPr lang="ru-RU" i="1" dirty="0" err="1"/>
              <a:t>Фредовны</a:t>
            </a:r>
            <a:r>
              <a:rPr lang="ru-RU" i="1" dirty="0"/>
              <a:t> </a:t>
            </a:r>
            <a:r>
              <a:rPr lang="ru-RU" i="1" dirty="0" err="1"/>
              <a:t>Русаковой</a:t>
            </a:r>
            <a:r>
              <a:rPr lang="ru-RU" i="1" dirty="0"/>
              <a:t> и Василия Матвеевича </a:t>
            </a:r>
            <a:r>
              <a:rPr lang="ru-RU" i="1" dirty="0" err="1"/>
              <a:t>Русакова</a:t>
            </a:r>
            <a:r>
              <a:rPr lang="ru-RU" i="1" dirty="0"/>
              <a:t>, профессора-физика из Казахстана, болгарского искусствоведа были так же понятны, как и доклады филологов Валентина Николаевича Степанова, Евгении </a:t>
            </a:r>
            <a:r>
              <a:rPr lang="ru-RU" i="1" dirty="0" err="1"/>
              <a:t>Басовской</a:t>
            </a:r>
            <a:r>
              <a:rPr lang="ru-RU" i="1" dirty="0"/>
              <a:t>, Евгении Гориной, Анны </a:t>
            </a:r>
            <a:r>
              <a:rPr lang="ru-RU" i="1" dirty="0" err="1"/>
              <a:t>Люликовой</a:t>
            </a:r>
            <a:r>
              <a:rPr lang="ru-RU" i="1" dirty="0"/>
              <a:t> и моих коллег, изучающих журналистику».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66705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703135F-6C9F-49CE-8B4D-E489D02803BE}"/>
              </a:ext>
            </a:extLst>
          </p:cNvPr>
          <p:cNvSpPr txBox="1"/>
          <p:nvPr/>
        </p:nvSpPr>
        <p:spPr>
          <a:xfrm>
            <a:off x="872454" y="137794"/>
            <a:ext cx="7222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Ялтинский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дискурсологический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кружок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FEF0AEB-2EBB-4B84-B707-ED95E745C33B}"/>
              </a:ext>
            </a:extLst>
          </p:cNvPr>
          <p:cNvSpPr/>
          <p:nvPr/>
        </p:nvSpPr>
        <p:spPr>
          <a:xfrm>
            <a:off x="2597418" y="968791"/>
            <a:ext cx="3431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Несколько</a:t>
            </a: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мыслей</a:t>
            </a: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фейсбука</a:t>
            </a: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39B409-9568-41C1-825E-B4B9233ECA9C}"/>
              </a:ext>
            </a:extLst>
          </p:cNvPr>
          <p:cNvSpPr txBox="1"/>
          <p:nvPr/>
        </p:nvSpPr>
        <p:spPr>
          <a:xfrm>
            <a:off x="3260558" y="1536666"/>
            <a:ext cx="58834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«Всероссийская научная конференция открыла новые возможности интерпретации гуманитарного знания, это так! </a:t>
            </a:r>
            <a:r>
              <a:rPr lang="ru-RU" i="1" dirty="0" err="1"/>
              <a:t>Пассионарии</a:t>
            </a:r>
            <a:r>
              <a:rPr lang="ru-RU" i="1" dirty="0"/>
              <a:t> во главе с Лара Синельникова вошли в </a:t>
            </a:r>
            <a:r>
              <a:rPr lang="ru-RU" i="1" dirty="0" err="1"/>
              <a:t>эгрегор</a:t>
            </a:r>
            <a:r>
              <a:rPr lang="ru-RU" i="1" dirty="0"/>
              <a:t> силы и устроили праздник для души и ума: смелые идеи, высокий полет мысли, пламенные сердца... Их синергия многократно возросла в присутствии гения места – Ялты».</a:t>
            </a:r>
            <a:r>
              <a:rPr lang="en-US" i="1" dirty="0"/>
              <a:t> </a:t>
            </a:r>
            <a:endParaRPr lang="ru-RU" dirty="0"/>
          </a:p>
        </p:txBody>
      </p:sp>
      <p:pic>
        <p:nvPicPr>
          <p:cNvPr id="6" name="Рисунок 5" descr="D:\Users\qwerty\Downloads\степанов.jpg">
            <a:extLst>
              <a:ext uri="{FF2B5EF4-FFF2-40B4-BE49-F238E27FC236}">
                <a16:creationId xmlns:a16="http://schemas.microsoft.com/office/drawing/2014/main" id="{E210598D-515F-4D19-85B6-6FBBAE918F9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161" y="1536666"/>
            <a:ext cx="294322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80478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703135F-6C9F-49CE-8B4D-E489D02803BE}"/>
              </a:ext>
            </a:extLst>
          </p:cNvPr>
          <p:cNvSpPr txBox="1"/>
          <p:nvPr/>
        </p:nvSpPr>
        <p:spPr>
          <a:xfrm>
            <a:off x="872454" y="137794"/>
            <a:ext cx="7222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Ялтинский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дискурсологический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кружок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FEF0AEB-2EBB-4B84-B707-ED95E745C33B}"/>
              </a:ext>
            </a:extLst>
          </p:cNvPr>
          <p:cNvSpPr/>
          <p:nvPr/>
        </p:nvSpPr>
        <p:spPr>
          <a:xfrm>
            <a:off x="2597418" y="968791"/>
            <a:ext cx="3431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Несколько</a:t>
            </a: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мыслей</a:t>
            </a: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фейсбука</a:t>
            </a: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39B409-9568-41C1-825E-B4B9233ECA9C}"/>
              </a:ext>
            </a:extLst>
          </p:cNvPr>
          <p:cNvSpPr txBox="1"/>
          <p:nvPr/>
        </p:nvSpPr>
        <p:spPr>
          <a:xfrm>
            <a:off x="2442411" y="1536666"/>
            <a:ext cx="65004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«И, конечно, впечатление от Ялтинской конференции было бы неполным, если бы наравне с научным не состоялся культурологический дискурс. А он состоялся))) да еще какой!!! Когда-то И.С. Аксаков писал о Ярославле: ".... город с физиономией". Так вот у Ялты - ФИЗИОНОМИЩА))) Город-праздник, город-мечта, город-парадокс)))</a:t>
            </a:r>
            <a:br>
              <a:rPr lang="ru-RU" i="1" dirty="0"/>
            </a:br>
            <a:r>
              <a:rPr lang="ru-RU" i="1" dirty="0"/>
              <a:t>Спасибо Ларе Николаевне за возможность вкусить все </a:t>
            </a:r>
            <a:r>
              <a:rPr lang="ru-RU" i="1" dirty="0" err="1"/>
              <a:t>дискурсологические</a:t>
            </a:r>
            <a:r>
              <a:rPr lang="ru-RU" i="1" dirty="0"/>
              <a:t> прелести))) очень надеемся на продолжение этих встреч))) </a:t>
            </a:r>
            <a:r>
              <a:rPr lang="ru-RU" i="1" dirty="0" err="1"/>
              <a:t>Дискурсологи</a:t>
            </a:r>
            <a:r>
              <a:rPr lang="ru-RU" i="1" dirty="0"/>
              <a:t>! </a:t>
            </a:r>
            <a:r>
              <a:rPr lang="en-US" i="1" dirty="0" err="1"/>
              <a:t>Айда</a:t>
            </a:r>
            <a:r>
              <a:rPr lang="en-US" i="1" dirty="0"/>
              <a:t> в </a:t>
            </a:r>
            <a:r>
              <a:rPr lang="en-US" i="1" dirty="0" err="1"/>
              <a:t>Ялту</a:t>
            </a:r>
            <a:r>
              <a:rPr lang="en-US" i="1" dirty="0"/>
              <a:t>!!!</a:t>
            </a:r>
            <a:r>
              <a:rPr lang="ru-RU" i="1" dirty="0"/>
              <a:t>»</a:t>
            </a:r>
            <a:r>
              <a:rPr lang="en-US" i="1" dirty="0"/>
              <a:t> </a:t>
            </a:r>
            <a:endParaRPr lang="ru-RU" dirty="0"/>
          </a:p>
        </p:txBody>
      </p:sp>
      <p:pic>
        <p:nvPicPr>
          <p:cNvPr id="7" name="Рисунок 6" descr="C:\Users\qwerty\Pictures\(97) Facebook_files\29790216_1682725801806671_152424091919093457_n(1).jpg">
            <a:extLst>
              <a:ext uri="{FF2B5EF4-FFF2-40B4-BE49-F238E27FC236}">
                <a16:creationId xmlns:a16="http://schemas.microsoft.com/office/drawing/2014/main" id="{2CC5763B-AD6F-445D-B481-0CAB8B39AA26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161" y="1536666"/>
            <a:ext cx="1940460" cy="1892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943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703135F-6C9F-49CE-8B4D-E489D02803BE}"/>
              </a:ext>
            </a:extLst>
          </p:cNvPr>
          <p:cNvSpPr txBox="1"/>
          <p:nvPr/>
        </p:nvSpPr>
        <p:spPr>
          <a:xfrm>
            <a:off x="872454" y="137794"/>
            <a:ext cx="7222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Ялтинский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дискурсологический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кружок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14309D1-457B-4AD6-9A70-6231C1BC17FE}"/>
              </a:ext>
            </a:extLst>
          </p:cNvPr>
          <p:cNvSpPr/>
          <p:nvPr/>
        </p:nvSpPr>
        <p:spPr>
          <a:xfrm>
            <a:off x="204537" y="968791"/>
            <a:ext cx="86627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Небесное явление. Дорога к интерпретации…(В.Н. Степанов)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ÐÐ° Ð´Ð°Ð½Ð½Ð¾Ð¼ Ð¸Ð·Ð¾Ð±ÑÐ°Ð¶ÐµÐ½Ð¸Ð¸ Ð¼Ð¾Ð¶ÐµÑ Ð½Ð°ÑÐ¾Ð´Ð¸ÑÑÑÑ: Ð½ÐµÐ±Ð¾, Ð¾Ð±Ð»Ð°ÐºÐ¾, Ð½Ð° ÑÐ»Ð¸ÑÐµ Ð¸ Ð¿ÑÐ¸ÑÐ¾Ð´Ð°">
            <a:extLst>
              <a:ext uri="{FF2B5EF4-FFF2-40B4-BE49-F238E27FC236}">
                <a16:creationId xmlns:a16="http://schemas.microsoft.com/office/drawing/2014/main" id="{507F7B80-4A44-4993-A8B8-09CFC294EC8D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5746" y="1627153"/>
            <a:ext cx="6820318" cy="4129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38205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703135F-6C9F-49CE-8B4D-E489D02803BE}"/>
              </a:ext>
            </a:extLst>
          </p:cNvPr>
          <p:cNvSpPr txBox="1"/>
          <p:nvPr/>
        </p:nvSpPr>
        <p:spPr>
          <a:xfrm>
            <a:off x="872454" y="137794"/>
            <a:ext cx="7222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Ялтинский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дискурсологический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кружок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39B409-9568-41C1-825E-B4B9233ECA9C}"/>
              </a:ext>
            </a:extLst>
          </p:cNvPr>
          <p:cNvSpPr txBox="1"/>
          <p:nvPr/>
        </p:nvSpPr>
        <p:spPr>
          <a:xfrm>
            <a:off x="2743200" y="1440414"/>
            <a:ext cx="62477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«Дорогие кружковцы! С началом нового учебного года! Нового дискурса со студентами и глубоких </a:t>
            </a:r>
            <a:r>
              <a:rPr lang="ru-RU" i="1" dirty="0" err="1"/>
              <a:t>дискурсологических</a:t>
            </a:r>
            <a:r>
              <a:rPr lang="ru-RU" i="1" dirty="0"/>
              <a:t> исследований! И пусть будет меньше препятствий в достижении желаемого нами </a:t>
            </a:r>
            <a:r>
              <a:rPr lang="ru-RU" i="1" dirty="0" err="1"/>
              <a:t>перлокутивного</a:t>
            </a:r>
            <a:r>
              <a:rPr lang="ru-RU" i="1" dirty="0"/>
              <a:t> эффекта!»</a:t>
            </a:r>
            <a:endParaRPr lang="ru-RU" dirty="0"/>
          </a:p>
        </p:txBody>
      </p:sp>
      <p:pic>
        <p:nvPicPr>
          <p:cNvPr id="6" name="Рисунок 5" descr="https://scontent.frix2-1.fna.fbcdn.net/v/t1.0-1/p240x240/15941053_1235931756485367_9220965766546830242_n.jpg?_nc_cat=0&amp;oh=da3ede92e399a1da23fce8f2c5fa6ccd&amp;oe=5C262658">
            <a:extLst>
              <a:ext uri="{FF2B5EF4-FFF2-40B4-BE49-F238E27FC236}">
                <a16:creationId xmlns:a16="http://schemas.microsoft.com/office/drawing/2014/main" id="{700BFAB8-03F7-4635-8F78-2EC899E500F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436" y="1526540"/>
            <a:ext cx="228282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55866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703135F-6C9F-49CE-8B4D-E489D02803BE}"/>
              </a:ext>
            </a:extLst>
          </p:cNvPr>
          <p:cNvSpPr txBox="1"/>
          <p:nvPr/>
        </p:nvSpPr>
        <p:spPr>
          <a:xfrm>
            <a:off x="872454" y="137794"/>
            <a:ext cx="7222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Ялтинский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дискурсологический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кружок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14309D1-457B-4AD6-9A70-6231C1BC17FE}"/>
              </a:ext>
            </a:extLst>
          </p:cNvPr>
          <p:cNvSpPr/>
          <p:nvPr/>
        </p:nvSpPr>
        <p:spPr>
          <a:xfrm>
            <a:off x="324851" y="655970"/>
            <a:ext cx="866273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Цвет настроения - синий!</a:t>
            </a:r>
          </a:p>
          <a:p>
            <a:pPr algn="ctr"/>
            <a:endParaRPr lang="ru-RU" b="1" dirty="0"/>
          </a:p>
          <a:p>
            <a:pPr algn="ctr"/>
            <a:r>
              <a:rPr lang="ru-RU" dirty="0"/>
              <a:t>Цвет небесный, синий цвет,</a:t>
            </a:r>
          </a:p>
          <a:p>
            <a:pPr algn="ctr"/>
            <a:r>
              <a:rPr lang="ru-RU" dirty="0"/>
              <a:t>Полюбил я с малых лет.</a:t>
            </a:r>
          </a:p>
          <a:p>
            <a:pPr algn="ctr"/>
            <a:r>
              <a:rPr lang="ru-RU" dirty="0"/>
              <a:t>В детстве он мне означал</a:t>
            </a:r>
          </a:p>
          <a:p>
            <a:pPr algn="ctr"/>
            <a:r>
              <a:rPr lang="ru-RU" dirty="0"/>
              <a:t>Синеву иных начал.</a:t>
            </a:r>
          </a:p>
          <a:p>
            <a:pPr algn="ctr"/>
            <a:r>
              <a:rPr lang="ru-RU" dirty="0"/>
              <a:t>(</a:t>
            </a:r>
            <a:r>
              <a:rPr lang="ru-RU" dirty="0" err="1"/>
              <a:t>Николаз</a:t>
            </a:r>
            <a:r>
              <a:rPr lang="ru-RU" dirty="0"/>
              <a:t> Бараташвили)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C:\Users\qwerty\Pictures\Синий 3.jpg">
            <a:extLst>
              <a:ext uri="{FF2B5EF4-FFF2-40B4-BE49-F238E27FC236}">
                <a16:creationId xmlns:a16="http://schemas.microsoft.com/office/drawing/2014/main" id="{F9EDF159-FB30-4EE2-BC24-8838FF032B8C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6006" y="2687295"/>
            <a:ext cx="5940425" cy="3337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257E95A-8C96-4066-B84E-4B120B08EE65}"/>
              </a:ext>
            </a:extLst>
          </p:cNvPr>
          <p:cNvSpPr/>
          <p:nvPr/>
        </p:nvSpPr>
        <p:spPr>
          <a:xfrm>
            <a:off x="3032760" y="6298498"/>
            <a:ext cx="3246916" cy="457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2282825" algn="l"/>
              </a:tabLst>
            </a:pP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Удачного нам дискурса!</a:t>
            </a:r>
            <a:endParaRPr lang="ru-RU" sz="2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2101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6ABE4653-D4B3-4DDE-8526-BFBB1F71EFAD}"/>
              </a:ext>
            </a:extLst>
          </p:cNvPr>
          <p:cNvSpPr txBox="1">
            <a:spLocks/>
          </p:cNvSpPr>
          <p:nvPr/>
        </p:nvSpPr>
        <p:spPr>
          <a:xfrm>
            <a:off x="96253" y="3982452"/>
            <a:ext cx="4992624" cy="181676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Презентацию подготовила</a:t>
            </a:r>
          </a:p>
          <a:p>
            <a:pPr marL="0" indent="0">
              <a:buNone/>
            </a:pPr>
            <a:r>
              <a:rPr lang="ru-RU" dirty="0"/>
              <a:t>доктор филологических наук, профессор</a:t>
            </a:r>
          </a:p>
          <a:p>
            <a:pPr marL="0" indent="0">
              <a:buNone/>
            </a:pPr>
            <a:r>
              <a:rPr lang="ru-RU" b="1" dirty="0"/>
              <a:t>Синельникова Лара Николаевна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На начало и конец музыка">
            <a:hlinkClick r:id="" action="ppaction://media"/>
            <a:extLst>
              <a:ext uri="{FF2B5EF4-FFF2-40B4-BE49-F238E27FC236}">
                <a16:creationId xmlns:a16="http://schemas.microsoft.com/office/drawing/2014/main" id="{4EDDB35F-89BE-4513-AF3C-BAB1704C3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80183" y="4147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24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4E189F9-5FEE-43A2-A876-B6517C91B0AB}"/>
              </a:ext>
            </a:extLst>
          </p:cNvPr>
          <p:cNvSpPr txBox="1"/>
          <p:nvPr/>
        </p:nvSpPr>
        <p:spPr>
          <a:xfrm>
            <a:off x="216569" y="859982"/>
            <a:ext cx="852122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Ялтинский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дискурсологический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кружок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Манифест</a:t>
            </a:r>
            <a:r>
              <a:rPr lang="en-US" sz="2400" b="1" dirty="0"/>
              <a:t> </a:t>
            </a:r>
            <a:endParaRPr lang="ru-RU" sz="2400" b="1" dirty="0"/>
          </a:p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just"/>
            <a:endParaRPr lang="ru-RU" sz="2400" dirty="0"/>
          </a:p>
          <a:p>
            <a:pPr algn="just"/>
            <a:r>
              <a:rPr lang="ru-RU" sz="2400" dirty="0"/>
              <a:t>Ялтинский </a:t>
            </a:r>
            <a:r>
              <a:rPr lang="ru-RU" sz="2400" dirty="0" err="1"/>
              <a:t>дискурсологический</a:t>
            </a:r>
            <a:r>
              <a:rPr lang="ru-RU" sz="2400" dirty="0"/>
              <a:t> кружок (ЯДК) − гуманитарный сетевой проект, предполагающий плодотворное содружество, заинтересованный и открытый научный диалог его участников. </a:t>
            </a:r>
          </a:p>
          <a:p>
            <a:pPr algn="just"/>
            <a:r>
              <a:rPr lang="ru-RU" sz="2400" dirty="0"/>
              <a:t>Формат совместных действий мы обозначили словом «кружок»</a:t>
            </a:r>
            <a:r>
              <a:rPr lang="ru-RU" sz="2400" b="1" i="1" dirty="0"/>
              <a:t> – </a:t>
            </a:r>
            <a:r>
              <a:rPr lang="ru-RU" sz="2400" dirty="0"/>
              <a:t>круг людей по интересам, дружеское сообщество, объединённое заботой о значимых проблемах.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6F497E-6E96-4747-9768-462253FD02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" t="12836" r="54839" b="62970"/>
          <a:stretch/>
        </p:blipFill>
        <p:spPr>
          <a:xfrm>
            <a:off x="-268657" y="1291574"/>
            <a:ext cx="2334766" cy="132993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E47DF6B-923C-401A-92C5-EAFB3AF3EED4}"/>
              </a:ext>
            </a:extLst>
          </p:cNvPr>
          <p:cNvSpPr/>
          <p:nvPr/>
        </p:nvSpPr>
        <p:spPr>
          <a:xfrm>
            <a:off x="424087" y="1645930"/>
            <a:ext cx="1268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О замысле</a:t>
            </a: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95E610B-F5EA-42C0-81EE-57E6EBF30201}"/>
              </a:ext>
            </a:extLst>
          </p:cNvPr>
          <p:cNvSpPr/>
          <p:nvPr/>
        </p:nvSpPr>
        <p:spPr>
          <a:xfrm>
            <a:off x="576487" y="1798330"/>
            <a:ext cx="1268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О замысле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5520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3F29EBE-3EFC-4B41-A1BE-4E9C4873E1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50092" r="55260" b="25714"/>
          <a:stretch/>
        </p:blipFill>
        <p:spPr>
          <a:xfrm>
            <a:off x="-207583" y="902303"/>
            <a:ext cx="2334766" cy="132993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E47DF6B-923C-401A-92C5-EAFB3AF3EED4}"/>
              </a:ext>
            </a:extLst>
          </p:cNvPr>
          <p:cNvSpPr/>
          <p:nvPr/>
        </p:nvSpPr>
        <p:spPr>
          <a:xfrm>
            <a:off x="378817" y="1086969"/>
            <a:ext cx="14975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Об основных</a:t>
            </a:r>
          </a:p>
          <a:p>
            <a:r>
              <a:rPr lang="ru-RU" b="1" dirty="0"/>
              <a:t>  принципах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03135F-6C9F-49CE-8B4D-E489D02803BE}"/>
              </a:ext>
            </a:extLst>
          </p:cNvPr>
          <p:cNvSpPr txBox="1"/>
          <p:nvPr/>
        </p:nvSpPr>
        <p:spPr>
          <a:xfrm>
            <a:off x="872454" y="137794"/>
            <a:ext cx="7222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Ялтинский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дискурсологический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кружок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76E3AA0-AE19-4699-B526-2F1C9B91FE21}"/>
              </a:ext>
            </a:extLst>
          </p:cNvPr>
          <p:cNvSpPr/>
          <p:nvPr/>
        </p:nvSpPr>
        <p:spPr>
          <a:xfrm>
            <a:off x="2000775" y="1182972"/>
            <a:ext cx="667344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Сохранение личного исследовательского пространства считаем одним из принципов научной деонтологии. Но заявленная совместность предполагает внимание к общему проблемному полю и проблемной ситуации, связанной со сложной траекторией отношений между стилем, текстом и дискурсом. Показ интерпретирующей силы дискурса невозможен без обращения к </a:t>
            </a:r>
            <a:r>
              <a:rPr lang="ru-RU" dirty="0" err="1"/>
              <a:t>рядоположенным</a:t>
            </a:r>
            <a:r>
              <a:rPr lang="ru-RU" dirty="0"/>
              <a:t> феноменам – стилю и тексту, отношения между которыми постоянно обновляются под влиянием когнитивной движущей силы, действующей как под влиянием языковой системы, так и испытывающей воздействие извне. Не отвергая установки на преемственность традиций, считаем необходимым реализовать корректные формы перехода к приращению знаний через расширение пространства наблюдений за современными коммуникативными процессами, апробацию новых исследовательских подходов и методов.</a:t>
            </a:r>
          </a:p>
        </p:txBody>
      </p:sp>
    </p:spTree>
    <p:extLst>
      <p:ext uri="{BB962C8B-B14F-4D97-AF65-F5344CB8AC3E}">
        <p14:creationId xmlns:p14="http://schemas.microsoft.com/office/powerpoint/2010/main" val="911113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B08C0A-C45F-4B8E-97E9-B10823B9F1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4" t="13047" r="4323" b="62759"/>
          <a:stretch/>
        </p:blipFill>
        <p:spPr>
          <a:xfrm>
            <a:off x="-207583" y="902303"/>
            <a:ext cx="2334766" cy="132993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E47DF6B-923C-401A-92C5-EAFB3AF3EED4}"/>
              </a:ext>
            </a:extLst>
          </p:cNvPr>
          <p:cNvSpPr/>
          <p:nvPr/>
        </p:nvSpPr>
        <p:spPr>
          <a:xfrm>
            <a:off x="469783" y="1086969"/>
            <a:ext cx="14975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    намерениях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03135F-6C9F-49CE-8B4D-E489D02803BE}"/>
              </a:ext>
            </a:extLst>
          </p:cNvPr>
          <p:cNvSpPr txBox="1"/>
          <p:nvPr/>
        </p:nvSpPr>
        <p:spPr>
          <a:xfrm>
            <a:off x="872454" y="137794"/>
            <a:ext cx="7222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Ялтинский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дискурсологический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кружок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76E3AA0-AE19-4699-B526-2F1C9B91FE21}"/>
              </a:ext>
            </a:extLst>
          </p:cNvPr>
          <p:cNvSpPr/>
          <p:nvPr/>
        </p:nvSpPr>
        <p:spPr>
          <a:xfrm>
            <a:off x="2000775" y="1182972"/>
            <a:ext cx="667344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/>
              <a:t>Признавая </a:t>
            </a:r>
            <a:r>
              <a:rPr lang="ru-RU" sz="2200" dirty="0" err="1"/>
              <a:t>междисциплинарность</a:t>
            </a:r>
            <a:r>
              <a:rPr lang="ru-RU" sz="2200" dirty="0"/>
              <a:t> ведущим концептом современного гуманитарного знания, участники ЯДК считают важным определить резервы и возможности для преодоления методологических «нестыковок», проявленных в терминологической несогласованности, в нарушении баланса между традиционными и новаторскими подходами к стилю, тексту, дискурсу.</a:t>
            </a:r>
          </a:p>
        </p:txBody>
      </p:sp>
    </p:spTree>
    <p:extLst>
      <p:ext uri="{BB962C8B-B14F-4D97-AF65-F5344CB8AC3E}">
        <p14:creationId xmlns:p14="http://schemas.microsoft.com/office/powerpoint/2010/main" val="678797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4752349-DCC9-4767-8001-2ACB9296C1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3" t="50303" r="4744" b="25503"/>
          <a:stretch/>
        </p:blipFill>
        <p:spPr>
          <a:xfrm>
            <a:off x="-207583" y="935547"/>
            <a:ext cx="2334766" cy="13299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E47DF6B-923C-401A-92C5-EAFB3AF3EED4}"/>
              </a:ext>
            </a:extLst>
          </p:cNvPr>
          <p:cNvSpPr/>
          <p:nvPr/>
        </p:nvSpPr>
        <p:spPr>
          <a:xfrm>
            <a:off x="469783" y="1086969"/>
            <a:ext cx="14975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    персоналиях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03135F-6C9F-49CE-8B4D-E489D02803BE}"/>
              </a:ext>
            </a:extLst>
          </p:cNvPr>
          <p:cNvSpPr txBox="1"/>
          <p:nvPr/>
        </p:nvSpPr>
        <p:spPr>
          <a:xfrm>
            <a:off x="872454" y="137794"/>
            <a:ext cx="7222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Ялтинский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дискурсологический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кружок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76E3AA0-AE19-4699-B526-2F1C9B91FE21}"/>
              </a:ext>
            </a:extLst>
          </p:cNvPr>
          <p:cNvSpPr/>
          <p:nvPr/>
        </p:nvSpPr>
        <p:spPr>
          <a:xfrm>
            <a:off x="2000775" y="1182972"/>
            <a:ext cx="667344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/>
              <a:t>ЯДК представлен видными учёными, дисциплинарные интересы которых связаны с разными направлениями гуманитарного знания: филологией (в таких её ответвлениях, как стилистика, риторика, теория текста и практика его анализа), философией, политологией, социологией и </a:t>
            </a:r>
            <a:r>
              <a:rPr lang="ru-RU" sz="2200" dirty="0" err="1"/>
              <a:t>дискурсологией</a:t>
            </a:r>
            <a:r>
              <a:rPr lang="ru-RU" sz="2200" dirty="0"/>
              <a:t>. Профессиональная паспортизация большинства участников ЯДК основывается на реальной, проявленной во множестве публикаций, </a:t>
            </a:r>
            <a:r>
              <a:rPr lang="ru-RU" sz="2200" dirty="0" err="1"/>
              <a:t>междисциплинарности</a:t>
            </a:r>
            <a:r>
              <a:rPr lang="ru-RU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2407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472507-0EFD-425B-8E6F-52B29A3FE6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" t="12836" r="54839" b="62970"/>
          <a:stretch/>
        </p:blipFill>
        <p:spPr>
          <a:xfrm>
            <a:off x="-177481" y="901991"/>
            <a:ext cx="2334766" cy="132993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E47DF6B-923C-401A-92C5-EAFB3AF3EED4}"/>
              </a:ext>
            </a:extLst>
          </p:cNvPr>
          <p:cNvSpPr/>
          <p:nvPr/>
        </p:nvSpPr>
        <p:spPr>
          <a:xfrm>
            <a:off x="469783" y="1151939"/>
            <a:ext cx="1530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О внедрении инноваций</a:t>
            </a:r>
            <a:endParaRPr lang="ru-RU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03135F-6C9F-49CE-8B4D-E489D02803BE}"/>
              </a:ext>
            </a:extLst>
          </p:cNvPr>
          <p:cNvSpPr txBox="1"/>
          <p:nvPr/>
        </p:nvSpPr>
        <p:spPr>
          <a:xfrm>
            <a:off x="872454" y="137794"/>
            <a:ext cx="7222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Ялтинский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дискурсологический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кружок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76E3AA0-AE19-4699-B526-2F1C9B91FE21}"/>
              </a:ext>
            </a:extLst>
          </p:cNvPr>
          <p:cNvSpPr/>
          <p:nvPr/>
        </p:nvSpPr>
        <p:spPr>
          <a:xfrm>
            <a:off x="2000775" y="1182972"/>
            <a:ext cx="667344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/>
              <a:t>Увидеть проблему комплексно – значит обеспечить качественный уровень образования. Всё более очевидной становится недостаточность знаний одной дисциплины, искусственно изолируемой от дисциплин, соположенных по предмету и объекту исследования. Если меняются стандарты академической науки, должны меняться и образовательные стандарты. Новые технологии в образовании – это новые образовательные модули, основанные на </a:t>
            </a:r>
            <a:r>
              <a:rPr lang="ru-RU" sz="2200" dirty="0" err="1"/>
              <a:t>междисциплинарности</a:t>
            </a:r>
            <a:r>
              <a:rPr lang="ru-RU" sz="2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54065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3F29EBE-3EFC-4B41-A1BE-4E9C4873E1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50092" r="55260" b="25714"/>
          <a:stretch/>
        </p:blipFill>
        <p:spPr>
          <a:xfrm>
            <a:off x="-207583" y="902303"/>
            <a:ext cx="2334766" cy="132993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E47DF6B-923C-401A-92C5-EAFB3AF3EED4}"/>
              </a:ext>
            </a:extLst>
          </p:cNvPr>
          <p:cNvSpPr/>
          <p:nvPr/>
        </p:nvSpPr>
        <p:spPr>
          <a:xfrm>
            <a:off x="503249" y="1027601"/>
            <a:ext cx="149752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Промессив</a:t>
            </a:r>
            <a:r>
              <a:rPr lang="ru-RU" b="1" dirty="0"/>
              <a:t> </a:t>
            </a:r>
            <a:r>
              <a:rPr lang="ru-RU" sz="1400" b="1" dirty="0"/>
              <a:t>(обещание и надежда)</a:t>
            </a:r>
            <a:endParaRPr lang="ru-RU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03135F-6C9F-49CE-8B4D-E489D02803BE}"/>
              </a:ext>
            </a:extLst>
          </p:cNvPr>
          <p:cNvSpPr txBox="1"/>
          <p:nvPr/>
        </p:nvSpPr>
        <p:spPr>
          <a:xfrm>
            <a:off x="872454" y="137794"/>
            <a:ext cx="7222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Ялтинский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дискурсологический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кружок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76E3AA0-AE19-4699-B526-2F1C9B91FE21}"/>
              </a:ext>
            </a:extLst>
          </p:cNvPr>
          <p:cNvSpPr/>
          <p:nvPr/>
        </p:nvSpPr>
        <p:spPr>
          <a:xfrm>
            <a:off x="2000775" y="1182972"/>
            <a:ext cx="6673442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/>
              <a:t>Сохранить высокий уровень дискуссионности по проблемам развития гуманитарного знания и его влияния на образовательный процесс и общество в целом. Усилить внимание ко всей фактуре речи, обилию новых речевых практик, что  в комплексе должно стать предметом как исследовательского интереса, так и необходимых обществу просветительских действий.</a:t>
            </a:r>
          </a:p>
          <a:p>
            <a:pPr algn="just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8EA0CDD-4536-4A83-BD72-24CEC07B1E3C}"/>
              </a:ext>
            </a:extLst>
          </p:cNvPr>
          <p:cNvSpPr/>
          <p:nvPr/>
        </p:nvSpPr>
        <p:spPr>
          <a:xfrm>
            <a:off x="2000775" y="4260738"/>
            <a:ext cx="667344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/>
              <a:t>Будем продолжать заниматься текстом во всех его аспектах, думать и заботиться о стиле, но в конечном итоге только дискурс откроет возможность перехода на новый концептуальный уровень, имя которому – </a:t>
            </a:r>
            <a:r>
              <a:rPr lang="ru-RU" sz="2200" dirty="0" err="1"/>
              <a:t>конвергентность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2071272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325</TotalTime>
  <Words>1766</Words>
  <Application>Microsoft Office PowerPoint</Application>
  <PresentationFormat>Экран (4:3)</PresentationFormat>
  <Paragraphs>139</Paragraphs>
  <Slides>37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Cambria</vt:lpstr>
      <vt:lpstr>Times New Roman</vt:lpstr>
      <vt:lpstr>Wingdings</vt:lpstr>
      <vt:lpstr>Office Theme</vt:lpstr>
      <vt:lpstr>5-летнее движение по дискурсологическому маршруту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Лара Синельникова</cp:lastModifiedBy>
  <cp:revision>30</cp:revision>
  <dcterms:created xsi:type="dcterms:W3CDTF">2018-09-04T12:10:47Z</dcterms:created>
  <dcterms:modified xsi:type="dcterms:W3CDTF">2023-02-16T15:14:58Z</dcterms:modified>
</cp:coreProperties>
</file>