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80" r:id="rId10"/>
    <p:sldId id="277" r:id="rId11"/>
    <p:sldId id="264" r:id="rId12"/>
    <p:sldId id="274" r:id="rId13"/>
    <p:sldId id="262" r:id="rId14"/>
    <p:sldId id="263" r:id="rId15"/>
    <p:sldId id="276" r:id="rId16"/>
    <p:sldId id="267" r:id="rId17"/>
    <p:sldId id="270" r:id="rId18"/>
    <p:sldId id="272" r:id="rId19"/>
    <p:sldId id="275" r:id="rId20"/>
    <p:sldId id="273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8B6"/>
    <a:srgbClr val="42220A"/>
    <a:srgbClr val="3E9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32" y="48"/>
      </p:cViewPr>
      <p:guideLst>
        <p:guide orient="horz" pos="4088"/>
        <p:guide pos="3817"/>
      </p:guideLst>
    </p:cSldViewPr>
  </p:slideViewPr>
  <p:outlineViewPr>
    <p:cViewPr>
      <p:scale>
        <a:sx n="33" d="100"/>
        <a:sy n="33" d="100"/>
      </p:scale>
      <p:origin x="0" y="-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B26CE-69C6-4F45-8FD5-71469460496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76CA3-E9E0-4A66-A7EB-4066C3600BEA}">
      <dgm:prSet custT="1"/>
      <dgm:spPr/>
      <dgm:t>
        <a:bodyPr/>
        <a:lstStyle/>
        <a:p>
          <a:r>
            <a:rPr lang="ru-RU" sz="3600" dirty="0">
              <a:latin typeface="Arial Black" panose="020B0A04020102020204" pitchFamily="34" charset="0"/>
            </a:rPr>
            <a:t>коммуникативная</a:t>
          </a:r>
          <a:r>
            <a:rPr lang="ru-RU" sz="5700" dirty="0"/>
            <a:t>, </a:t>
          </a:r>
          <a:r>
            <a:rPr lang="ru-RU" sz="3600" dirty="0">
              <a:latin typeface="Arial Black" panose="020B0A04020102020204" pitchFamily="34" charset="0"/>
            </a:rPr>
            <a:t>семиотическая, дискурсивная </a:t>
          </a:r>
        </a:p>
        <a:p>
          <a:r>
            <a:rPr lang="ru-RU" sz="3600" dirty="0">
              <a:latin typeface="Arial Black" panose="020B0A04020102020204" pitchFamily="34" charset="0"/>
            </a:rPr>
            <a:t>личность</a:t>
          </a:r>
        </a:p>
      </dgm:t>
    </dgm:pt>
    <dgm:pt modelId="{A4CAF1EE-C8AD-4DE8-875A-9800A1C79E0E}" type="parTrans" cxnId="{3CFC7F4C-1196-48F1-9D43-5553BE0F0994}">
      <dgm:prSet/>
      <dgm:spPr/>
      <dgm:t>
        <a:bodyPr/>
        <a:lstStyle/>
        <a:p>
          <a:endParaRPr lang="ru-RU"/>
        </a:p>
      </dgm:t>
    </dgm:pt>
    <dgm:pt modelId="{0D636542-6CC0-480B-BFC4-6D321E578430}" type="sibTrans" cxnId="{3CFC7F4C-1196-48F1-9D43-5553BE0F0994}">
      <dgm:prSet/>
      <dgm:spPr/>
      <dgm:t>
        <a:bodyPr/>
        <a:lstStyle/>
        <a:p>
          <a:endParaRPr lang="ru-RU"/>
        </a:p>
      </dgm:t>
    </dgm:pt>
    <dgm:pt modelId="{D7ABD241-39B5-48B1-873D-333DB1E3C620}" type="pres">
      <dgm:prSet presAssocID="{EAEB26CE-69C6-4F45-8FD5-71469460496A}" presName="diagram" presStyleCnt="0">
        <dgm:presLayoutVars>
          <dgm:dir/>
          <dgm:resizeHandles val="exact"/>
        </dgm:presLayoutVars>
      </dgm:prSet>
      <dgm:spPr/>
    </dgm:pt>
    <dgm:pt modelId="{83595C0D-42D7-4D1B-80D1-A8C240CD1DBC}" type="pres">
      <dgm:prSet presAssocID="{29976CA3-E9E0-4A66-A7EB-4066C3600BEA}" presName="node" presStyleLbl="node1" presStyleIdx="0" presStyleCnt="1" custScaleY="61270">
        <dgm:presLayoutVars>
          <dgm:bulletEnabled val="1"/>
        </dgm:presLayoutVars>
      </dgm:prSet>
      <dgm:spPr/>
    </dgm:pt>
  </dgm:ptLst>
  <dgm:cxnLst>
    <dgm:cxn modelId="{3852CB07-F421-407B-A9AE-1325937A968F}" type="presOf" srcId="{29976CA3-E9E0-4A66-A7EB-4066C3600BEA}" destId="{83595C0D-42D7-4D1B-80D1-A8C240CD1DBC}" srcOrd="0" destOrd="0" presId="urn:microsoft.com/office/officeart/2005/8/layout/default"/>
    <dgm:cxn modelId="{B16BB32E-0CBA-4850-BB48-CA007A15E175}" type="presOf" srcId="{EAEB26CE-69C6-4F45-8FD5-71469460496A}" destId="{D7ABD241-39B5-48B1-873D-333DB1E3C620}" srcOrd="0" destOrd="0" presId="urn:microsoft.com/office/officeart/2005/8/layout/default"/>
    <dgm:cxn modelId="{3CFC7F4C-1196-48F1-9D43-5553BE0F0994}" srcId="{EAEB26CE-69C6-4F45-8FD5-71469460496A}" destId="{29976CA3-E9E0-4A66-A7EB-4066C3600BEA}" srcOrd="0" destOrd="0" parTransId="{A4CAF1EE-C8AD-4DE8-875A-9800A1C79E0E}" sibTransId="{0D636542-6CC0-480B-BFC4-6D321E578430}"/>
    <dgm:cxn modelId="{497FFD9B-6FAD-4A48-8922-BC09F34A4B09}" type="presParOf" srcId="{D7ABD241-39B5-48B1-873D-333DB1E3C620}" destId="{83595C0D-42D7-4D1B-80D1-A8C240CD1DB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95C0D-42D7-4D1B-80D1-A8C240CD1DBC}">
      <dsp:nvSpPr>
        <dsp:cNvPr id="0" name=""/>
        <dsp:cNvSpPr/>
      </dsp:nvSpPr>
      <dsp:spPr>
        <a:xfrm>
          <a:off x="3968" y="1216784"/>
          <a:ext cx="8120062" cy="2985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Arial Black" panose="020B0A04020102020204" pitchFamily="34" charset="0"/>
            </a:rPr>
            <a:t>коммуникативная</a:t>
          </a:r>
          <a:r>
            <a:rPr lang="ru-RU" sz="5700" kern="1200" dirty="0"/>
            <a:t>, </a:t>
          </a:r>
          <a:r>
            <a:rPr lang="ru-RU" sz="3600" kern="1200" dirty="0">
              <a:latin typeface="Arial Black" panose="020B0A04020102020204" pitchFamily="34" charset="0"/>
            </a:rPr>
            <a:t>семиотическая, дискурсивная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Arial Black" panose="020B0A04020102020204" pitchFamily="34" charset="0"/>
            </a:rPr>
            <a:t>личность</a:t>
          </a:r>
        </a:p>
      </dsp:txBody>
      <dsp:txXfrm>
        <a:off x="3968" y="1216784"/>
        <a:ext cx="8120062" cy="2985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831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8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26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5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6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4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3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0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1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4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0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3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5CE5-4586-42F2-8ED9-686919218B2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E4E673-376F-455B-A732-D316CBD30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yazyk-i-rech-v-lingvistike-i-psihologii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3B1E0-71D6-4A89-B6A6-7140F18F0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41BDCC-4E69-4D10-A1B2-7E867043E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62907"/>
          </a:xfrm>
        </p:spPr>
        <p:txBody>
          <a:bodyPr/>
          <a:lstStyle/>
          <a:p>
            <a:pPr algn="r"/>
            <a:r>
              <a:rPr lang="ru-RU" sz="1400" dirty="0">
                <a:latin typeface="Arial Black" panose="020B0A04020102020204" pitchFamily="34" charset="0"/>
              </a:rPr>
              <a:t>Л.Н. Синельникова, доктор филологических наук, </a:t>
            </a:r>
          </a:p>
          <a:p>
            <a:pPr algn="r"/>
            <a:r>
              <a:rPr lang="ru-RU" sz="1400" dirty="0">
                <a:latin typeface="Arial Black" panose="020B0A04020102020204" pitchFamily="34" charset="0"/>
              </a:rPr>
              <a:t>профессор, </a:t>
            </a:r>
          </a:p>
          <a:p>
            <a:pPr algn="r"/>
            <a:r>
              <a:rPr lang="ru-RU" sz="1400" dirty="0">
                <a:latin typeface="Arial Black" panose="020B0A04020102020204" pitchFamily="34" charset="0"/>
              </a:rPr>
              <a:t>профессор кафедры русского языка</a:t>
            </a:r>
          </a:p>
          <a:p>
            <a:pPr algn="r"/>
            <a:r>
              <a:rPr lang="ru-RU" sz="1400" dirty="0">
                <a:latin typeface="Arial Black" panose="020B0A04020102020204" pitchFamily="34" charset="0"/>
              </a:rPr>
              <a:t> и коммуникативных технологий, </a:t>
            </a:r>
          </a:p>
          <a:p>
            <a:pPr algn="r"/>
            <a:r>
              <a:rPr lang="ru-RU" sz="1400" dirty="0">
                <a:latin typeface="Arial Black" panose="020B0A04020102020204" pitchFamily="34" charset="0"/>
              </a:rPr>
              <a:t>академик МАДИ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82B12-66C1-40B5-AC4B-09A9A145B22C}"/>
              </a:ext>
            </a:extLst>
          </p:cNvPr>
          <p:cNvSpPr txBox="1"/>
          <p:nvPr/>
        </p:nvSpPr>
        <p:spPr>
          <a:xfrm>
            <a:off x="1502229" y="1198544"/>
            <a:ext cx="87194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Риторика научного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756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C515A-41F5-4DBA-835C-A5C6E16F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Цифровая личность –</a:t>
            </a:r>
            <a:b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дискурсивная личность, действующая в интернете 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E4A99-37D2-4ABA-A072-7412AFB526B3}"/>
              </a:ext>
            </a:extLst>
          </p:cNvPr>
          <p:cNvSpPr txBox="1"/>
          <p:nvPr/>
        </p:nvSpPr>
        <p:spPr>
          <a:xfrm>
            <a:off x="3048000" y="2133600"/>
            <a:ext cx="6248400" cy="2945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Конститутивные характеристики: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свобода и широта навигации в интернет-пространстве;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автономность и перцептивная скрытость;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дискурсивных действий;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языковая (речевая) креативность;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расширенное «я»;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«дрейфующая» идентичность.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err="1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Диджиталь</a:t>
            </a:r>
            <a:r>
              <a:rPr lang="ru-RU" sz="16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-коммуникация,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дигитальная коммуникация</a:t>
            </a:r>
            <a:endParaRPr lang="ru-RU" sz="16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A3D952-A415-46DD-8A4F-407C80E4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1" y="3516085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F16D4E-9F8C-40FF-9A94-76C720F8B6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4320"/>
            <a:ext cx="8309610" cy="440458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D53F8-AAF7-4929-AC05-1B8EB921BB4D}"/>
              </a:ext>
            </a:extLst>
          </p:cNvPr>
          <p:cNvSpPr txBox="1"/>
          <p:nvPr/>
        </p:nvSpPr>
        <p:spPr>
          <a:xfrm>
            <a:off x="3047999" y="4884646"/>
            <a:ext cx="6281057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Удержать внимание современного студента на лекции больше нескольких десятков секунд – задача почти невыполнимая.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0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6F94E-75EC-40B6-9C69-EA688A3D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Цитаты для вдохновения и «удержания» классики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54637-0BC2-4B61-BACE-A7EB49506A2F}"/>
              </a:ext>
            </a:extLst>
          </p:cNvPr>
          <p:cNvSpPr txBox="1"/>
          <p:nvPr/>
        </p:nvSpPr>
        <p:spPr>
          <a:xfrm>
            <a:off x="772886" y="1589315"/>
            <a:ext cx="8371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Филологии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принадлежит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весь человеческий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организованный вокруг текста и увиденный через текст». (С.С. Аверинцев)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81FD8-0969-4EFF-A5A5-5583799F086F}"/>
              </a:ext>
            </a:extLst>
          </p:cNvPr>
          <p:cNvSpPr txBox="1"/>
          <p:nvPr/>
        </p:nvSpPr>
        <p:spPr>
          <a:xfrm>
            <a:off x="5943600" y="3531158"/>
            <a:ext cx="609600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два желания: чтобы событие стало текстом и чтобы текст был событием». (Мишель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Лейрис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68F60C9-B569-41C5-BA83-0FC8822A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9" y="3018703"/>
            <a:ext cx="1785257" cy="10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id="{47BC64C6-4862-4755-B10E-A98726268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6B338DF5-37E3-4E63-A329-4E649CACF5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E8E765-DC96-49F1-8601-486117720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385256"/>
            <a:ext cx="1287887" cy="12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F079A-7681-461F-870A-83E0B615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Риторика 2.0 в процессе формирования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74E1F-D1C0-4D32-ABBD-C5C2C1CE55D5}"/>
              </a:ext>
            </a:extLst>
          </p:cNvPr>
          <p:cNvSpPr txBox="1"/>
          <p:nvPr/>
        </p:nvSpPr>
        <p:spPr>
          <a:xfrm>
            <a:off x="3047999" y="1905000"/>
            <a:ext cx="6291943" cy="466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92D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качественного научного текста:</a:t>
            </a:r>
          </a:p>
          <a:p>
            <a:pPr font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Информативность без избыточности; динамическое развёртывание содержания текста; стилистическая гибкость;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рефлексивность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(авторское осознание проблемы); уместная образность – с учётом жанра, потребностей и интересов адресата.</a:t>
            </a:r>
          </a:p>
          <a:p>
            <a:pPr font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C1E2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92D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92D05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9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8D051-B8F0-4757-B8EB-28D2666A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Модификация концептуального поля «Знание» и её отражение в концептуальном поле «Текст»</a:t>
            </a:r>
            <a:br>
              <a:rPr lang="ru-RU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23E93-3CBE-4AE8-815B-0E75DC204ECF}"/>
              </a:ext>
            </a:extLst>
          </p:cNvPr>
          <p:cNvSpPr txBox="1"/>
          <p:nvPr/>
        </p:nvSpPr>
        <p:spPr>
          <a:xfrm>
            <a:off x="3048000" y="2301313"/>
            <a:ext cx="6096000" cy="3781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Соотношение между традиционно-стандартным и риторически отмеченным научным текстом: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2000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степени диалогичности монолога; </a:t>
            </a:r>
            <a:endParaRPr lang="ru-RU" sz="2000" dirty="0">
              <a:solidFill>
                <a:srgbClr val="00B05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применение новых приёмов вовлечённости адресата в текст;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сжатие текста при сохранении смысловых акцентов;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рост маркеров индивидуальности.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0554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113BB6-226F-4723-AFCA-728C938D1F94}"/>
              </a:ext>
            </a:extLst>
          </p:cNvPr>
          <p:cNvSpPr txBox="1"/>
          <p:nvPr/>
        </p:nvSpPr>
        <p:spPr>
          <a:xfrm>
            <a:off x="3918857" y="381000"/>
            <a:ext cx="5976257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Риторика научного текста в методологических установках и примерах</a:t>
            </a:r>
            <a:endParaRPr lang="ru-RU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65E46-24B8-4032-9152-98169B75A202}"/>
              </a:ext>
            </a:extLst>
          </p:cNvPr>
          <p:cNvSpPr txBox="1"/>
          <p:nvPr/>
        </p:nvSpPr>
        <p:spPr>
          <a:xfrm>
            <a:off x="3048000" y="2654679"/>
            <a:ext cx="6096000" cy="185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Риторические аспекты научной коммуникации: риторический образ автора текста; стратегия убеждения и влияния.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создать общее мыслительное поле вокруг предмета речи.</a:t>
            </a:r>
          </a:p>
        </p:txBody>
      </p:sp>
    </p:spTree>
    <p:extLst>
      <p:ext uri="{BB962C8B-B14F-4D97-AF65-F5344CB8AC3E}">
        <p14:creationId xmlns:p14="http://schemas.microsoft.com/office/powerpoint/2010/main" val="292981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60E05-594D-4E0A-B6AD-F33ECFAE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7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«Вовлекающие» заголовки</a:t>
            </a:r>
            <a:r>
              <a:rPr lang="ru-RU" sz="27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подзаголовки</a:t>
            </a:r>
            <a:br>
              <a:rPr lang="ru-RU" sz="27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(текстам нужны читатели) </a:t>
            </a:r>
            <a:br>
              <a:rPr lang="ru-RU" sz="32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0D7EA-DF7D-4748-8180-9D0DBF50F495}"/>
              </a:ext>
            </a:extLst>
          </p:cNvPr>
          <p:cNvSpPr txBox="1"/>
          <p:nvPr/>
        </p:nvSpPr>
        <p:spPr>
          <a:xfrm>
            <a:off x="3048000" y="1632857"/>
            <a:ext cx="60198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Корпус – это интерфейс к языку»,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Полимодальность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сегодня – эффективное цифровое завтра», </a:t>
            </a:r>
          </a:p>
          <a:p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«Достоевский в Твиттере: лингводидактический взгляд на феномен </a:t>
            </a:r>
            <a:r>
              <a:rPr lang="ru-RU" sz="2000" i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твиттературы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«Возможна ли прагматика без субъекта — возвращаясь к Пирсу», 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«"Понял, но не сразу": </a:t>
            </a:r>
            <a:r>
              <a:rPr lang="ru-RU" sz="2000" i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эпистемическая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темпоральная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логика для агентов с минимальной задержкой в осведомленности», 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Информационно-психологическая война: сценарий пишется по ходу…»</a:t>
            </a:r>
          </a:p>
          <a:p>
            <a:r>
              <a:rPr lang="ru-RU" sz="2000" i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«Столкновение с контекстами: основные механизмы смыслообразования».</a:t>
            </a:r>
            <a:endParaRPr lang="ru-RU" sz="2000" i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4" grpId="12"/>
      <p:bldP spid="4" grpId="13"/>
      <p:bldP spid="4" grpId="14"/>
      <p:bldP spid="4" grpId="15"/>
      <p:bldP spid="4" grpId="16"/>
      <p:bldP spid="4" grpId="17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08D9F-1283-4D1D-9537-AACE1FE0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Фрагмент учебно-научного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03D1A-DE65-4124-9AAC-FDF77B4E4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527" y="1883229"/>
            <a:ext cx="4313864" cy="377762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Язык, речь, текст. А где здесь дискурс?</a:t>
            </a:r>
          </a:p>
          <a:p>
            <a:pPr marL="0" indent="0">
              <a:buNone/>
            </a:pPr>
            <a:r>
              <a:rPr lang="ru-RU" sz="4800" b="1" dirty="0">
                <a:latin typeface="Arial Black" panose="020B0A04020102020204" pitchFamily="34" charset="0"/>
              </a:rPr>
              <a:t>Один из вопросов, которые я задаю студентам на экзамене, звучал так: «Чем отличаются язык и речь?». Внятный ответ почти никто дать не может, хотя эти понятия употребляются во всех лингвистических курсах. (</a:t>
            </a:r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Провокационная информация</a:t>
            </a:r>
            <a:r>
              <a:rPr lang="ru-RU" sz="4800" b="1" dirty="0">
                <a:latin typeface="Arial Black" panose="020B0A04020102020204" pitchFamily="34" charset="0"/>
              </a:rPr>
              <a:t>). О соотношении этих понятий </a:t>
            </a:r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напомнит статья </a:t>
            </a:r>
            <a:r>
              <a:rPr lang="ru-RU" sz="4800" b="1" dirty="0">
                <a:latin typeface="Arial Black" panose="020B0A04020102020204" pitchFamily="34" charset="0"/>
              </a:rPr>
              <a:t>(</a:t>
            </a:r>
            <a:r>
              <a:rPr lang="ru-RU" sz="4800" b="1" dirty="0"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https://cyberleninka.ru/article/n/yazyk-i-rech-v-lingvistike-i-psihologii</a:t>
            </a:r>
            <a:r>
              <a:rPr lang="ru-RU" sz="4800" b="1" dirty="0">
                <a:latin typeface="Arial Black" panose="020B0A04020102020204" pitchFamily="34" charset="0"/>
              </a:rPr>
              <a:t>). </a:t>
            </a:r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Так вот</a:t>
            </a:r>
            <a:r>
              <a:rPr lang="ru-RU" sz="4800" b="1" dirty="0">
                <a:latin typeface="Arial Black" panose="020B0A04020102020204" pitchFamily="34" charset="0"/>
              </a:rPr>
              <a:t>, язык – это система знаков и правил их объединения в осмысленные высказывания. А речь – это деятельность, в процессе которой рождаются эти высказывания и происходит передача информации. То есть язык – это инструмент, с помощью которого осуществляется речевая деятельность. </a:t>
            </a:r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Надеюсь, мне удалось дать исходное, предельно сжатое, но вполне корректное представление о дискурсе</a:t>
            </a:r>
            <a:r>
              <a:rPr lang="ru-RU" sz="4800" b="1" dirty="0">
                <a:latin typeface="Arial Black" panose="020B0A04020102020204" pitchFamily="34" charset="0"/>
              </a:rPr>
              <a:t>. Разворачивать проблему </a:t>
            </a:r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будем вместе </a:t>
            </a:r>
            <a:r>
              <a:rPr lang="ru-RU" sz="4800" b="1" dirty="0">
                <a:latin typeface="Arial Black" panose="020B0A04020102020204" pitchFamily="34" charset="0"/>
              </a:rPr>
              <a:t>на практических и семинарских занятиях. Для обеспечения пространства взаимопонимания </a:t>
            </a:r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прошу познакомиться с несколькими моими работами по дискурсу.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D0BA68-9361-41B9-AE77-1282C5104F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numCol="2"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Пять классических канонов риторики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Нахождение материала (инвенция)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: </a:t>
            </a:r>
            <a:r>
              <a:rPr lang="ru-RU" sz="48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авторский текст и другие цифровые тексты, присоединяемые через гиперссылки.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Расположение материала (диспозиция)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: </a:t>
            </a:r>
            <a:r>
              <a:rPr lang="ru-RU" sz="4800" b="1" dirty="0">
                <a:latin typeface="Arial Black" panose="020B0A04020102020204" pitchFamily="34" charset="0"/>
                <a:ea typeface="Calibri" panose="020F0502020204030204" pitchFamily="34" charset="0"/>
              </a:rPr>
              <a:t>композиция как процессуальное движение от мнения к знанию, от известного к новому, от частного к общему</a:t>
            </a:r>
            <a:r>
              <a:rPr lang="ru-RU" sz="4800" dirty="0"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Словесное выражение (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элокуция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): </a:t>
            </a:r>
            <a:r>
              <a:rPr lang="ru-RU" sz="48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стилистическая гибкость, </a:t>
            </a:r>
            <a:r>
              <a:rPr lang="ru-RU" sz="4800" b="1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метарефлексивность</a:t>
            </a:r>
            <a:r>
              <a:rPr lang="ru-RU" sz="4800" b="1" dirty="0">
                <a:latin typeface="Arial Black" panose="020B0A04020102020204" pitchFamily="34" charset="0"/>
                <a:ea typeface="Calibri" panose="020F0502020204030204" pitchFamily="34" charset="0"/>
              </a:rPr>
              <a:t> и другие свойства «сильной» (элитарной) языковой личности.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(запоминание):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риторическое свойство реализуется  в композиции через повторы, вербальное варьирование мысли.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Произнесение:</a:t>
            </a:r>
            <a:r>
              <a:rPr lang="ru-RU" sz="4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48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передается введением элементов «устности» и конструкциями экспрессивного синтаксиса. </a:t>
            </a:r>
            <a:endParaRPr lang="ru-RU" sz="4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5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13C73-5C0F-440F-8F51-2EBDBB3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580345"/>
            <a:ext cx="8912225" cy="12811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Аннотация и тезисы как формат сжатого текста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(навыки смыслового сжатия)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1311EE-43FA-406C-B574-5FDE4446D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-15434" r="-60384" b="15434"/>
          <a:stretch/>
        </p:blipFill>
        <p:spPr>
          <a:xfrm>
            <a:off x="89835" y="-306735"/>
            <a:ext cx="3420000" cy="211279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B9D1D83-1681-4E93-A53A-71B8C0A1D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63131"/>
              </p:ext>
            </p:extLst>
          </p:nvPr>
        </p:nvGraphicFramePr>
        <p:xfrm>
          <a:off x="6074229" y="2188029"/>
          <a:ext cx="208280" cy="43760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31272597"/>
                    </a:ext>
                  </a:extLst>
                </a:gridCol>
              </a:tblGrid>
              <a:tr h="43760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742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84A504-2D04-48C2-9684-9DAC08162378}"/>
              </a:ext>
            </a:extLst>
          </p:cNvPr>
          <p:cNvSpPr txBox="1"/>
          <p:nvPr/>
        </p:nvSpPr>
        <p:spPr>
          <a:xfrm>
            <a:off x="2503714" y="2013857"/>
            <a:ext cx="32983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Словом можно убить и оживить, ранить и излечить, посеять смятение и </a:t>
            </a:r>
            <a:r>
              <a:rPr lang="ru-RU" sz="1400" dirty="0">
                <a:latin typeface="Arial Black" panose="020B0A04020102020204" pitchFamily="34" charset="0"/>
              </a:rPr>
              <a:t>безнадёжность</a:t>
            </a:r>
            <a:r>
              <a:rPr lang="ru-RU" dirty="0">
                <a:latin typeface="Arial Black" panose="020B0A04020102020204" pitchFamily="34" charset="0"/>
              </a:rPr>
              <a:t> и одухотворить, рассеять сомнение и повергнуть в уныние, сотворить улыбки и вызвать слезы, породить веру в человека и зародить неверие, вдохновить на труд и привести в оцепенение силы души. (По В. Сухомлинскому).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2AFE91-6E6A-4846-815A-8EBFFE8D5709}"/>
              </a:ext>
            </a:extLst>
          </p:cNvPr>
          <p:cNvSpPr txBox="1"/>
          <p:nvPr/>
        </p:nvSpPr>
        <p:spPr>
          <a:xfrm>
            <a:off x="6554652" y="2266381"/>
            <a:ext cx="5114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Слово обладает могучей, ни с чем не сравнимой силой влияния на жизнь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0217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D1D90-3846-4721-9657-6DD677D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Тезисы</a:t>
            </a:r>
            <a:b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обращает внимание на цикл работ нового поколения, появившихся под влиянием теории </a:t>
            </a:r>
            <a:r>
              <a:rPr lang="ru-RU" sz="18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фронтира</a:t>
            </a: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существенно изменивших состояние академического гуманитарного сообщества, достаточно консервативного по отношению к современным научным концепциям. Предложены наиболее перспективные, с точки зрения автора, аспекты дальнейшего использования концепта </a:t>
            </a:r>
            <a:r>
              <a:rPr lang="ru-RU" sz="18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фронтира</a:t>
            </a: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междисциплинарных исследованиях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CD7DFA-9EC8-488A-BBD5-42B2911AD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rgbClr val="00B0F0"/>
                </a:solidFill>
                <a:latin typeface="Arial Black" panose="020B0A04020102020204" pitchFamily="34" charset="0"/>
              </a:rPr>
              <a:t>Новшества риторического характера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43924E-A36C-4F96-9F83-FE3428EFD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статье проводится дискурс-анализ феномена троллинга как неотъемлемой части сетевой коммуникации. Основная цель троллинга – построить общение таким образом, чтобы развести смыслы по разным категориям оценки. Набор ключевых слов, сопровождающих описание троллинга, укладывается в следующий оценочный ряд: провокация, подстрекательство, обман, клевета, агрессия, издевательство, оскорбление, шельмование.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A676A9-DC76-43B5-AFA1-B13AEBB62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57" t="9449" r="32207" b="-6698"/>
          <a:stretch/>
        </p:blipFill>
        <p:spPr bwMode="auto">
          <a:xfrm>
            <a:off x="-1274376" y="1885950"/>
            <a:ext cx="4124325" cy="26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2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C8909-9C8F-4A5E-9D44-8FCE95F65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0372"/>
            <a:ext cx="8915399" cy="4527010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Аспирант – лат. стремящийся </a:t>
            </a:r>
            <a:br>
              <a:rPr kumimoji="0" lang="ru-RU" sz="3600" b="0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 чему-либо; магистр – мастер своего дела; коллега – вместе читающий.</a:t>
            </a:r>
            <a:br>
              <a:rPr kumimoji="0" lang="ru-RU" sz="3600" b="0" i="0" u="none" strike="noStrike" kern="1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0389F9-3B43-47E9-809D-CB83631A1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213" y="466636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B050"/>
                </a:solidFill>
              </a:rPr>
              <a:t>От этимологии к жизни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5534CF-F04F-4686-8A5F-58AB7331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037" y="3782050"/>
            <a:ext cx="2341067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3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879D9-D190-4949-B111-DA15715C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Инклюзивность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/ эксклюзивность: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личная или коллективная идентичность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D6A45B-B542-4995-ACF5-469C3A135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688D1-03B2-41A5-9007-728A3F9F84E2}"/>
              </a:ext>
            </a:extLst>
          </p:cNvPr>
          <p:cNvSpPr txBox="1"/>
          <p:nvPr/>
        </p:nvSpPr>
        <p:spPr>
          <a:xfrm>
            <a:off x="3722913" y="3956625"/>
            <a:ext cx="61177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Есть мнение</a:t>
            </a:r>
            <a:r>
              <a:rPr lang="ru-RU" sz="2000" dirty="0">
                <a:latin typeface="Arial Narrow" panose="020B0606020202030204" pitchFamily="34" charset="0"/>
              </a:rPr>
              <a:t>!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«Если автор прячет свое авторское «я» за сформированными бюрократической традицией формулировками типа «в статье будет сделана попытка обосновать…», он уходит от ответственности. И это в конечном итоге приводит к его «публичной несостоятельности».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FEDDC-87C9-43D5-B761-3BB8EB509DA6}"/>
              </a:ext>
            </a:extLst>
          </p:cNvPr>
          <p:cNvSpPr txBox="1"/>
          <p:nvPr/>
        </p:nvSpPr>
        <p:spPr>
          <a:xfrm>
            <a:off x="3048000" y="1711699"/>
            <a:ext cx="6117772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Местоимение «я»: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английском научном тексте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69%, в немецком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― 47%, во французском ― 6%, в русском ― </a:t>
            </a:r>
            <a:r>
              <a:rPr lang="ru-RU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 5%.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Местоимение «мы»: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английском научном тексте ― 31%, в немецком ― 53%, в болгарском ― 94%, в русском ― </a:t>
            </a:r>
            <a:r>
              <a:rPr lang="ru-RU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95, 5%.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CE5C3A-3441-4707-88E2-B53F23F3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1919" y="4376752"/>
            <a:ext cx="2045184" cy="18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8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лако слов">
            <a:extLst>
              <a:ext uri="{FF2B5EF4-FFF2-40B4-BE49-F238E27FC236}">
                <a16:creationId xmlns:a16="http://schemas.microsoft.com/office/drawing/2014/main" id="{53384A31-5EE6-4AA9-8DB5-511E170E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3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50AD7-CA71-468F-9D7E-C0AC674E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Эпиграфы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09E6F-A5A7-4EF6-B0F2-D71C7F3F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 kern="10" dirty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«Жизнь учёного была бы совсем счастливой, </a:t>
            </a:r>
          </a:p>
          <a:p>
            <a:pPr marL="0" indent="0" algn="ctr">
              <a:buNone/>
            </a:pPr>
            <a:r>
              <a:rPr lang="ru-RU" sz="1800" b="1" kern="10" dirty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если бы ему не нужно было быть ещё и писателем»</a:t>
            </a:r>
          </a:p>
          <a:p>
            <a:pPr marL="0" indent="0" algn="ctr">
              <a:buNone/>
            </a:pPr>
            <a:r>
              <a:rPr lang="ru-RU" sz="1800" b="1" kern="10" dirty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(Ч. Дарвин).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CEEC5-208E-4F59-BEE4-AB18639FFB45}"/>
              </a:ext>
            </a:extLst>
          </p:cNvPr>
          <p:cNvSpPr txBox="1"/>
          <p:nvPr/>
        </p:nvSpPr>
        <p:spPr>
          <a:xfrm>
            <a:off x="847498" y="3661594"/>
            <a:ext cx="609600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ru-RU" sz="1800" kern="10" dirty="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anklin Gothic Heavy" panose="020B0903020102020204" pitchFamily="34" charset="0"/>
              </a:rPr>
              <a:t>«</a:t>
            </a:r>
            <a:r>
              <a:rPr lang="ru-RU" b="1" kern="10" dirty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В скучном научном изложении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ru-RU" b="1" kern="10" dirty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повинен не сам научный стиль,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ru-RU" b="1" kern="10" dirty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а плохое владение им»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ru-RU" b="1" kern="10" dirty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(В.З. Коган).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DC9A491-646D-48D3-9EF4-B3C213D4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3948258"/>
            <a:ext cx="37338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F320C-0280-431A-B7EA-4C48E6E7C5B8}"/>
              </a:ext>
            </a:extLst>
          </p:cNvPr>
          <p:cNvSpPr txBox="1"/>
          <p:nvPr/>
        </p:nvSpPr>
        <p:spPr>
          <a:xfrm>
            <a:off x="5965371" y="1284515"/>
            <a:ext cx="1611086" cy="64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1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(вне времени</a:t>
            </a:r>
            <a:r>
              <a:rPr lang="ru-RU" sz="1800" spc="1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6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CEBCD-93BE-4D5D-B59C-4CAC4E6A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Научная картина мира </a:t>
            </a: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VS.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риторическая картина мира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38A14-2085-4B45-95A7-A8380896C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3300" dirty="0">
                <a:solidFill>
                  <a:srgbClr val="C00000"/>
                </a:solidFill>
                <a:latin typeface="Arial Black" panose="020B0A04020102020204" pitchFamily="34" charset="0"/>
              </a:rPr>
              <a:t>Научная картина мира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B050"/>
                </a:solidFill>
                <a:latin typeface="Arial Black" panose="020B0A04020102020204" pitchFamily="34" charset="0"/>
              </a:rPr>
              <a:t>Антропологический феномен, связанный с миропониманием; совокупность знаний о мире науки, процесс получения доказательного знания.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Наука 2.0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3E9262"/>
                </a:solidFill>
                <a:latin typeface="Arial Black" panose="020B0A04020102020204" pitchFamily="34" charset="0"/>
              </a:rPr>
              <a:t>Симбиоз науки и технологий; изменение хронотопа научного дискурса в результате его вхождения в интернет; цифровые научные коммуникации как альтернатива традиционным; цифровые форматы научных текстов и др.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Перспектива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3E9262"/>
                </a:solidFill>
                <a:latin typeface="Arial Black" panose="020B0A04020102020204" pitchFamily="34" charset="0"/>
              </a:rPr>
              <a:t>Расширение пространства цифровизации науки.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Состояние проблемы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B050"/>
                </a:solidFill>
                <a:latin typeface="Arial Black" panose="020B0A04020102020204" pitchFamily="34" charset="0"/>
              </a:rPr>
              <a:t>Объективная неопределённость.</a:t>
            </a:r>
          </a:p>
        </p:txBody>
      </p:sp>
    </p:spTree>
    <p:extLst>
      <p:ext uri="{BB962C8B-B14F-4D97-AF65-F5344CB8AC3E}">
        <p14:creationId xmlns:p14="http://schemas.microsoft.com/office/powerpoint/2010/main" val="299148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2292B-7D98-4C2C-BA71-926F6818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Риторическая картина мира</a:t>
            </a:r>
            <a:br>
              <a:rPr lang="ru-RU" dirty="0"/>
            </a:b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BA1A4-765A-4988-B8AE-E06701275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Форма мышления: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логическая риторика,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аргументативная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риторика, полемическая риторика,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обеспечивающая путь от мысли к слову,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 тексту.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 Убеждающее взаимодействие: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Конструирование отношений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актуальным слушателем и (или)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гипотетическими читателями;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приближенность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к живому общению.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DB9439-C7BD-45C4-A9D7-FEBC7D38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32" y="2909207"/>
            <a:ext cx="31432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5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20731-6C11-48F0-963F-F0F78087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13657"/>
            <a:ext cx="8915399" cy="1360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Формула риторики от </a:t>
            </a:r>
            <a:b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П.С. </a:t>
            </a:r>
            <a:r>
              <a:rPr lang="ru-RU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Таранова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(«Искусство риторики»)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EF18026-1A12-42D7-B57B-AB6C32B0C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286" y="2775857"/>
            <a:ext cx="8001000" cy="2732314"/>
          </a:xfrm>
          <a:prstGeom prst="rect">
            <a:avLst/>
          </a:prstGeom>
          <a:solidFill>
            <a:srgbClr val="EAEAEA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Риторика = (</a:t>
            </a:r>
            <a:r>
              <a:rPr lang="ru-RU" altLang="ru-RU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Кр.Р</a:t>
            </a:r>
            <a: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. + Ф. + И.) ꭓ М.</a:t>
            </a:r>
          </a:p>
        </p:txBody>
      </p:sp>
    </p:spTree>
    <p:extLst>
      <p:ext uri="{BB962C8B-B14F-4D97-AF65-F5344CB8AC3E}">
        <p14:creationId xmlns:p14="http://schemas.microsoft.com/office/powerpoint/2010/main" val="18412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105818-D07C-48E9-AF67-6FA556EC296F}"/>
              </a:ext>
            </a:extLst>
          </p:cNvPr>
          <p:cNvSpPr txBox="1"/>
          <p:nvPr/>
        </p:nvSpPr>
        <p:spPr>
          <a:xfrm>
            <a:off x="2634343" y="631371"/>
            <a:ext cx="6509657" cy="485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401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Красота речи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логичность, объективность, последовательность, аргументированность.</a:t>
            </a:r>
            <a:endParaRPr kumimoji="0" lang="ru-RU" altLang="ru-RU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Философия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открытия в картине мира, эпистемологический фактор.</a:t>
            </a:r>
            <a:endParaRPr kumimoji="0" lang="ru-RU" altLang="ru-RU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ru-RU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Интригология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ожидание новизны.</a:t>
            </a:r>
            <a:endParaRPr kumimoji="0" lang="ru-RU" altLang="ru-RU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Мудрость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понимание ценностной составляющей науки, степени собственной мотивированности и полезности. </a:t>
            </a:r>
          </a:p>
        </p:txBody>
      </p:sp>
    </p:spTree>
    <p:extLst>
      <p:ext uri="{BB962C8B-B14F-4D97-AF65-F5344CB8AC3E}">
        <p14:creationId xmlns:p14="http://schemas.microsoft.com/office/powerpoint/2010/main" val="326511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C0A18-38F5-48B0-8916-28D03209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496" y="63499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Риторическая личность ― высший уровень родовой модели языковой личности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9DE575A-2D52-4E61-AF22-31029E526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2054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98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53FC0-759E-4A4E-AD2C-13C9E82A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Языковая личность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AA73C2-4529-448F-A03C-15A564268A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58" y="203454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47123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1063</TotalTime>
  <Words>1212</Words>
  <Application>Microsoft Office PowerPoint</Application>
  <PresentationFormat>Широкоэкранный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Arial Narrow</vt:lpstr>
      <vt:lpstr>Bahnschrift</vt:lpstr>
      <vt:lpstr>Calibri</vt:lpstr>
      <vt:lpstr>Century Gothic</vt:lpstr>
      <vt:lpstr>Franklin Gothic Heavy</vt:lpstr>
      <vt:lpstr>inherit</vt:lpstr>
      <vt:lpstr>Segoe UI Black</vt:lpstr>
      <vt:lpstr>Times New Roman</vt:lpstr>
      <vt:lpstr>Wingdings 3</vt:lpstr>
      <vt:lpstr>Легкий дым</vt:lpstr>
      <vt:lpstr>Презентация PowerPoint</vt:lpstr>
      <vt:lpstr>Аспирант – лат. стремящийся  к чему-либо; магистр – мастер своего дела; коллега – вместе читающий. </vt:lpstr>
      <vt:lpstr>Эпиграфы</vt:lpstr>
      <vt:lpstr>Научная картина мира VS. риторическая картина мира</vt:lpstr>
      <vt:lpstr>Риторическая картина мира </vt:lpstr>
      <vt:lpstr>Формула риторики от  П.С. Таранова  («Искусство риторики»)</vt:lpstr>
      <vt:lpstr>Презентация PowerPoint</vt:lpstr>
      <vt:lpstr>Риторическая личность ― высший уровень родовой модели языковой личности </vt:lpstr>
      <vt:lpstr>Языковая личность</vt:lpstr>
      <vt:lpstr>Цифровая личность – дискурсивная личность, действующая в интернете  : </vt:lpstr>
      <vt:lpstr>Презентация PowerPoint</vt:lpstr>
      <vt:lpstr>Цитаты для вдохновения и «удержания» классики</vt:lpstr>
      <vt:lpstr>Риторика 2.0 в процессе формирования </vt:lpstr>
      <vt:lpstr>Модификация концептуального поля «Знание» и её отражение в концептуальном поле «Текст» </vt:lpstr>
      <vt:lpstr>Презентация PowerPoint</vt:lpstr>
      <vt:lpstr>«Вовлекающие» заголовки и подзаголовки (текстам нужны читатели)  </vt:lpstr>
      <vt:lpstr>Фрагмент учебно-научного текста</vt:lpstr>
      <vt:lpstr>Аннотация и тезисы как формат сжатого текста (навыки смыслового сжатия)</vt:lpstr>
      <vt:lpstr>Тезисы Автор обращает внимание на цикл работ нового поколения, появившихся под влиянием теории фронтира и существенно изменивших состояние академического гуманитарного сообщества, достаточно консервативного по отношению к современным научным концепциям. Предложены наиболее перспективные, с точки зрения автора, аспекты дальнейшего использования концепта фронтира в междисциплинарных исследованиях. </vt:lpstr>
      <vt:lpstr>Инклюзивность / эксклюзивность: личная или коллективная идентичность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Лара Синельникова</dc:creator>
  <cp:lastModifiedBy>Лара Синельникова</cp:lastModifiedBy>
  <cp:revision>81</cp:revision>
  <dcterms:created xsi:type="dcterms:W3CDTF">2023-02-15T18:42:19Z</dcterms:created>
  <dcterms:modified xsi:type="dcterms:W3CDTF">2023-02-20T06:36:58Z</dcterms:modified>
</cp:coreProperties>
</file>