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6" r:id="rId2"/>
    <p:sldId id="263" r:id="rId3"/>
    <p:sldId id="267" r:id="rId4"/>
    <p:sldId id="265" r:id="rId5"/>
    <p:sldId id="268" r:id="rId6"/>
    <p:sldId id="344" r:id="rId7"/>
    <p:sldId id="294" r:id="rId8"/>
    <p:sldId id="275" r:id="rId9"/>
    <p:sldId id="345" r:id="rId10"/>
    <p:sldId id="347" r:id="rId11"/>
    <p:sldId id="346" r:id="rId12"/>
    <p:sldId id="348" r:id="rId13"/>
    <p:sldId id="352" r:id="rId14"/>
    <p:sldId id="353" r:id="rId15"/>
    <p:sldId id="354" r:id="rId16"/>
    <p:sldId id="355" r:id="rId17"/>
    <p:sldId id="358" r:id="rId18"/>
    <p:sldId id="350" r:id="rId19"/>
    <p:sldId id="349" r:id="rId20"/>
    <p:sldId id="359" r:id="rId21"/>
    <p:sldId id="357" r:id="rId22"/>
    <p:sldId id="360" r:id="rId23"/>
    <p:sldId id="356" r:id="rId24"/>
    <p:sldId id="363" r:id="rId25"/>
    <p:sldId id="364" r:id="rId26"/>
    <p:sldId id="371" r:id="rId27"/>
    <p:sldId id="372" r:id="rId28"/>
    <p:sldId id="373" r:id="rId29"/>
    <p:sldId id="3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3E17-9E06-46BC-8180-9412B420F67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EACA-38FD-4279-ABFE-B276D2AD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00-FCD2-4039-A67B-A6AC0185B54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4E96-B1D0-40F9-B430-205BFCCB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02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17257" y="2656115"/>
            <a:ext cx="5254172" cy="270808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7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150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479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8217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48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re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801075" y="1072175"/>
            <a:ext cx="4167940" cy="4932782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  <p:pic>
        <p:nvPicPr>
          <p:cNvPr id="3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06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303242" y="1117279"/>
            <a:ext cx="4778244" cy="24387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16912" y="3733537"/>
            <a:ext cx="4020459" cy="18399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5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48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194558" y="1059221"/>
            <a:ext cx="2252757" cy="251129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447316" y="3570514"/>
            <a:ext cx="2252757" cy="19231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6821716" y="3570514"/>
            <a:ext cx="1625600" cy="14949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447317" y="1480457"/>
            <a:ext cx="1872343" cy="20900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7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22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1237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50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72297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085652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58940" y="1102359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07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27138" y="1079440"/>
            <a:ext cx="4439264" cy="45666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38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mb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2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4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54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r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79883" y="132080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69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Uptow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2" y="551544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551544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4" y="551544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8408" y="118157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49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89862" y="2656118"/>
            <a:ext cx="2538594" cy="245291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52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7406" y="943433"/>
            <a:ext cx="2320882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1749" y="943433"/>
            <a:ext cx="2320882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094" y="943433"/>
            <a:ext cx="2320882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920437" y="943433"/>
            <a:ext cx="2320882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pic>
        <p:nvPicPr>
          <p:cNvPr id="7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625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549" y="978312"/>
            <a:ext cx="2148875" cy="22092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63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yout Sideba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31236" y="1294723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1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31236" y="2885489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1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31236" y="4476255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1"/>
            </a:lvl1pPr>
          </a:lstStyle>
          <a:p>
            <a:endParaRPr lang="id-ID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132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64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9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72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e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2" y="2148114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148114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4" y="2148114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43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96228" y="171984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59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49880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Blank La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8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715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90160" y="2709817"/>
            <a:ext cx="2011680" cy="201168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 dirty="0"/>
          </a:p>
        </p:txBody>
      </p:sp>
      <p:pic>
        <p:nvPicPr>
          <p:cNvPr id="5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80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8" y="614151"/>
            <a:ext cx="9853307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42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25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1772" y="1030521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25372" y="1030068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1772" y="3294743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25372" y="3294290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7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19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17540" y="1473958"/>
            <a:ext cx="1833787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551325" y="1473958"/>
            <a:ext cx="1833787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85112" y="1473958"/>
            <a:ext cx="1833787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162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37028" y="204715"/>
            <a:ext cx="4285397" cy="23337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7028" y="2690882"/>
            <a:ext cx="1965276" cy="164910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79726" y="2690882"/>
            <a:ext cx="2142699" cy="3150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70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8" y="614151"/>
            <a:ext cx="9853307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73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14469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43667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5049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10005" y="1670117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148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bstrac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089251" y="988723"/>
            <a:ext cx="4882075" cy="28283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15882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373936" y="712951"/>
            <a:ext cx="3818066" cy="46863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602515" y="712953"/>
            <a:ext cx="2540002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2831092" y="712952"/>
            <a:ext cx="2540002" cy="16964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2" y="712951"/>
            <a:ext cx="2599669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2831091" y="2627087"/>
            <a:ext cx="2540002" cy="159656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8347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49374" y="1621945"/>
            <a:ext cx="2880000" cy="28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65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32000" y="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631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bstr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41030" y="578688"/>
            <a:ext cx="3585029" cy="4951254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091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13295" y="3521499"/>
            <a:ext cx="2919621" cy="5103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0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7797" y="1670709"/>
            <a:ext cx="1991301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8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41087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930378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52514" y="3544622"/>
            <a:ext cx="3281748" cy="20711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49622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92182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232847" y="1935359"/>
            <a:ext cx="1464905" cy="2562502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Source Sans Pro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60610" y="2753345"/>
            <a:ext cx="3525237" cy="24266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4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64846" y="1519761"/>
            <a:ext cx="1899861" cy="331447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63167" y="1438482"/>
            <a:ext cx="1991301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88711" y="1491716"/>
            <a:ext cx="2722521" cy="202891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81898" y="3520627"/>
            <a:ext cx="1921988" cy="1384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5899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93443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1348959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93368" y="3933372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665071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23128" y="3933372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33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31922" y="1203795"/>
            <a:ext cx="4311730" cy="4301385"/>
          </a:xfrm>
          <a:custGeom>
            <a:avLst/>
            <a:gdLst>
              <a:gd name="connsiteX0" fmla="*/ 1103914 w 4311730"/>
              <a:gd name="connsiteY0" fmla="*/ 3347949 h 4301385"/>
              <a:gd name="connsiteX1" fmla="*/ 1158579 w 4311730"/>
              <a:gd name="connsiteY1" fmla="*/ 3360416 h 4301385"/>
              <a:gd name="connsiteX2" fmla="*/ 2647422 w 4311730"/>
              <a:gd name="connsiteY2" fmla="*/ 4031432 h 4301385"/>
              <a:gd name="connsiteX3" fmla="*/ 2718131 w 4311730"/>
              <a:gd name="connsiteY3" fmla="*/ 4218172 h 4301385"/>
              <a:gd name="connsiteX4" fmla="*/ 2531391 w 4311730"/>
              <a:gd name="connsiteY4" fmla="*/ 4288881 h 4301385"/>
              <a:gd name="connsiteX5" fmla="*/ 1042548 w 4311730"/>
              <a:gd name="connsiteY5" fmla="*/ 3617864 h 4301385"/>
              <a:gd name="connsiteX6" fmla="*/ 971839 w 4311730"/>
              <a:gd name="connsiteY6" fmla="*/ 3431125 h 4301385"/>
              <a:gd name="connsiteX7" fmla="*/ 1103914 w 4311730"/>
              <a:gd name="connsiteY7" fmla="*/ 3347949 h 4301385"/>
              <a:gd name="connsiteX8" fmla="*/ 851821 w 4311730"/>
              <a:gd name="connsiteY8" fmla="*/ 2848575 h 4301385"/>
              <a:gd name="connsiteX9" fmla="*/ 900509 w 4311730"/>
              <a:gd name="connsiteY9" fmla="*/ 2859678 h 4301385"/>
              <a:gd name="connsiteX10" fmla="*/ 3275747 w 4311730"/>
              <a:gd name="connsiteY10" fmla="*/ 3930189 h 4301385"/>
              <a:gd name="connsiteX11" fmla="*/ 3338725 w 4311730"/>
              <a:gd name="connsiteY11" fmla="*/ 4096514 h 4301385"/>
              <a:gd name="connsiteX12" fmla="*/ 3172401 w 4311730"/>
              <a:gd name="connsiteY12" fmla="*/ 4159492 h 4301385"/>
              <a:gd name="connsiteX13" fmla="*/ 797163 w 4311730"/>
              <a:gd name="connsiteY13" fmla="*/ 3088981 h 4301385"/>
              <a:gd name="connsiteX14" fmla="*/ 734185 w 4311730"/>
              <a:gd name="connsiteY14" fmla="*/ 2922657 h 4301385"/>
              <a:gd name="connsiteX15" fmla="*/ 851821 w 4311730"/>
              <a:gd name="connsiteY15" fmla="*/ 2848575 h 4301385"/>
              <a:gd name="connsiteX16" fmla="*/ 339746 w 4311730"/>
              <a:gd name="connsiteY16" fmla="*/ 2354122 h 4301385"/>
              <a:gd name="connsiteX17" fmla="*/ 339746 w 4311730"/>
              <a:gd name="connsiteY17" fmla="*/ 2354123 h 4301385"/>
              <a:gd name="connsiteX18" fmla="*/ 339746 w 4311730"/>
              <a:gd name="connsiteY18" fmla="*/ 2354123 h 4301385"/>
              <a:gd name="connsiteX19" fmla="*/ 458269 w 4311730"/>
              <a:gd name="connsiteY19" fmla="*/ 2279482 h 4301385"/>
              <a:gd name="connsiteX20" fmla="*/ 507324 w 4311730"/>
              <a:gd name="connsiteY20" fmla="*/ 2290670 h 4301385"/>
              <a:gd name="connsiteX21" fmla="*/ 3635217 w 4311730"/>
              <a:gd name="connsiteY21" fmla="*/ 3700399 h 4301385"/>
              <a:gd name="connsiteX22" fmla="*/ 3698670 w 4311730"/>
              <a:gd name="connsiteY22" fmla="*/ 3867978 h 4301385"/>
              <a:gd name="connsiteX23" fmla="*/ 3698669 w 4311730"/>
              <a:gd name="connsiteY23" fmla="*/ 3867977 h 4301385"/>
              <a:gd name="connsiteX24" fmla="*/ 3531091 w 4311730"/>
              <a:gd name="connsiteY24" fmla="*/ 3931431 h 4301385"/>
              <a:gd name="connsiteX25" fmla="*/ 403200 w 4311730"/>
              <a:gd name="connsiteY25" fmla="*/ 2521700 h 4301385"/>
              <a:gd name="connsiteX26" fmla="*/ 328559 w 4311730"/>
              <a:gd name="connsiteY26" fmla="*/ 2403177 h 4301385"/>
              <a:gd name="connsiteX27" fmla="*/ 339746 w 4311730"/>
              <a:gd name="connsiteY27" fmla="*/ 2354123 h 4301385"/>
              <a:gd name="connsiteX28" fmla="*/ 369089 w 4311730"/>
              <a:gd name="connsiteY28" fmla="*/ 2313250 h 4301385"/>
              <a:gd name="connsiteX29" fmla="*/ 458269 w 4311730"/>
              <a:gd name="connsiteY29" fmla="*/ 2279482 h 4301385"/>
              <a:gd name="connsiteX30" fmla="*/ 647889 w 4311730"/>
              <a:gd name="connsiteY30" fmla="*/ 2107223 h 4301385"/>
              <a:gd name="connsiteX31" fmla="*/ 647889 w 4311730"/>
              <a:gd name="connsiteY31" fmla="*/ 2107224 h 4301385"/>
              <a:gd name="connsiteX32" fmla="*/ 647889 w 4311730"/>
              <a:gd name="connsiteY32" fmla="*/ 2107224 h 4301385"/>
              <a:gd name="connsiteX33" fmla="*/ 766412 w 4311730"/>
              <a:gd name="connsiteY33" fmla="*/ 2032583 h 4301385"/>
              <a:gd name="connsiteX34" fmla="*/ 815467 w 4311730"/>
              <a:gd name="connsiteY34" fmla="*/ 2043771 h 4301385"/>
              <a:gd name="connsiteX35" fmla="*/ 3943360 w 4311730"/>
              <a:gd name="connsiteY35" fmla="*/ 3453500 h 4301385"/>
              <a:gd name="connsiteX36" fmla="*/ 4006813 w 4311730"/>
              <a:gd name="connsiteY36" fmla="*/ 3621079 h 4301385"/>
              <a:gd name="connsiteX37" fmla="*/ 4006812 w 4311730"/>
              <a:gd name="connsiteY37" fmla="*/ 3621078 h 4301385"/>
              <a:gd name="connsiteX38" fmla="*/ 3839234 w 4311730"/>
              <a:gd name="connsiteY38" fmla="*/ 3684532 h 4301385"/>
              <a:gd name="connsiteX39" fmla="*/ 711343 w 4311730"/>
              <a:gd name="connsiteY39" fmla="*/ 2274801 h 4301385"/>
              <a:gd name="connsiteX40" fmla="*/ 636702 w 4311730"/>
              <a:gd name="connsiteY40" fmla="*/ 2156278 h 4301385"/>
              <a:gd name="connsiteX41" fmla="*/ 647889 w 4311730"/>
              <a:gd name="connsiteY41" fmla="*/ 2107224 h 4301385"/>
              <a:gd name="connsiteX42" fmla="*/ 647889 w 4311730"/>
              <a:gd name="connsiteY42" fmla="*/ 2107224 h 4301385"/>
              <a:gd name="connsiteX43" fmla="*/ 677232 w 4311730"/>
              <a:gd name="connsiteY43" fmla="*/ 2066351 h 4301385"/>
              <a:gd name="connsiteX44" fmla="*/ 766412 w 4311730"/>
              <a:gd name="connsiteY44" fmla="*/ 2032583 h 4301385"/>
              <a:gd name="connsiteX45" fmla="*/ 11648 w 4311730"/>
              <a:gd name="connsiteY45" fmla="*/ 1431683 h 4301385"/>
              <a:gd name="connsiteX46" fmla="*/ 11648 w 4311730"/>
              <a:gd name="connsiteY46" fmla="*/ 1431684 h 4301385"/>
              <a:gd name="connsiteX47" fmla="*/ 11648 w 4311730"/>
              <a:gd name="connsiteY47" fmla="*/ 1431684 h 4301385"/>
              <a:gd name="connsiteX48" fmla="*/ 134688 w 4311730"/>
              <a:gd name="connsiteY48" fmla="*/ 1354198 h 4301385"/>
              <a:gd name="connsiteX49" fmla="*/ 185613 w 4311730"/>
              <a:gd name="connsiteY49" fmla="*/ 1365812 h 4301385"/>
              <a:gd name="connsiteX50" fmla="*/ 3797804 w 4311730"/>
              <a:gd name="connsiteY50" fmla="*/ 2993814 h 4301385"/>
              <a:gd name="connsiteX51" fmla="*/ 3863676 w 4311730"/>
              <a:gd name="connsiteY51" fmla="*/ 3167779 h 4301385"/>
              <a:gd name="connsiteX52" fmla="*/ 3863675 w 4311730"/>
              <a:gd name="connsiteY52" fmla="*/ 3167779 h 4301385"/>
              <a:gd name="connsiteX53" fmla="*/ 3689710 w 4311730"/>
              <a:gd name="connsiteY53" fmla="*/ 3233650 h 4301385"/>
              <a:gd name="connsiteX54" fmla="*/ 77520 w 4311730"/>
              <a:gd name="connsiteY54" fmla="*/ 1605648 h 4301385"/>
              <a:gd name="connsiteX55" fmla="*/ 35 w 4311730"/>
              <a:gd name="connsiteY55" fmla="*/ 1482608 h 4301385"/>
              <a:gd name="connsiteX56" fmla="*/ 11648 w 4311730"/>
              <a:gd name="connsiteY56" fmla="*/ 1431684 h 4301385"/>
              <a:gd name="connsiteX57" fmla="*/ 11648 w 4311730"/>
              <a:gd name="connsiteY57" fmla="*/ 1431684 h 4301385"/>
              <a:gd name="connsiteX58" fmla="*/ 42109 w 4311730"/>
              <a:gd name="connsiteY58" fmla="*/ 1389253 h 4301385"/>
              <a:gd name="connsiteX59" fmla="*/ 134688 w 4311730"/>
              <a:gd name="connsiteY59" fmla="*/ 1354198 h 4301385"/>
              <a:gd name="connsiteX60" fmla="*/ 448054 w 4311730"/>
              <a:gd name="connsiteY60" fmla="*/ 1234283 h 4301385"/>
              <a:gd name="connsiteX61" fmla="*/ 448054 w 4311730"/>
              <a:gd name="connsiteY61" fmla="*/ 1234284 h 4301385"/>
              <a:gd name="connsiteX62" fmla="*/ 448053 w 4311730"/>
              <a:gd name="connsiteY62" fmla="*/ 1234284 h 4301385"/>
              <a:gd name="connsiteX63" fmla="*/ 571093 w 4311730"/>
              <a:gd name="connsiteY63" fmla="*/ 1156798 h 4301385"/>
              <a:gd name="connsiteX64" fmla="*/ 622018 w 4311730"/>
              <a:gd name="connsiteY64" fmla="*/ 1168412 h 4301385"/>
              <a:gd name="connsiteX65" fmla="*/ 4234209 w 4311730"/>
              <a:gd name="connsiteY65" fmla="*/ 2796414 h 4301385"/>
              <a:gd name="connsiteX66" fmla="*/ 4300081 w 4311730"/>
              <a:gd name="connsiteY66" fmla="*/ 2970379 h 4301385"/>
              <a:gd name="connsiteX67" fmla="*/ 4300080 w 4311730"/>
              <a:gd name="connsiteY67" fmla="*/ 2970378 h 4301385"/>
              <a:gd name="connsiteX68" fmla="*/ 4126115 w 4311730"/>
              <a:gd name="connsiteY68" fmla="*/ 3036250 h 4301385"/>
              <a:gd name="connsiteX69" fmla="*/ 513925 w 4311730"/>
              <a:gd name="connsiteY69" fmla="*/ 1408248 h 4301385"/>
              <a:gd name="connsiteX70" fmla="*/ 436440 w 4311730"/>
              <a:gd name="connsiteY70" fmla="*/ 1285208 h 4301385"/>
              <a:gd name="connsiteX71" fmla="*/ 448054 w 4311730"/>
              <a:gd name="connsiteY71" fmla="*/ 1234284 h 4301385"/>
              <a:gd name="connsiteX72" fmla="*/ 478514 w 4311730"/>
              <a:gd name="connsiteY72" fmla="*/ 1191853 h 4301385"/>
              <a:gd name="connsiteX73" fmla="*/ 571093 w 4311730"/>
              <a:gd name="connsiteY73" fmla="*/ 1156798 h 4301385"/>
              <a:gd name="connsiteX74" fmla="*/ 742332 w 4311730"/>
              <a:gd name="connsiteY74" fmla="*/ 801205 h 4301385"/>
              <a:gd name="connsiteX75" fmla="*/ 799599 w 4311730"/>
              <a:gd name="connsiteY75" fmla="*/ 814265 h 4301385"/>
              <a:gd name="connsiteX76" fmla="*/ 3534484 w 4311730"/>
              <a:gd name="connsiteY76" fmla="*/ 2046868 h 4301385"/>
              <a:gd name="connsiteX77" fmla="*/ 3608560 w 4311730"/>
              <a:gd name="connsiteY77" fmla="*/ 2242499 h 4301385"/>
              <a:gd name="connsiteX78" fmla="*/ 3412928 w 4311730"/>
              <a:gd name="connsiteY78" fmla="*/ 2316575 h 4301385"/>
              <a:gd name="connsiteX79" fmla="*/ 678044 w 4311730"/>
              <a:gd name="connsiteY79" fmla="*/ 1083972 h 4301385"/>
              <a:gd name="connsiteX80" fmla="*/ 603968 w 4311730"/>
              <a:gd name="connsiteY80" fmla="*/ 888341 h 4301385"/>
              <a:gd name="connsiteX81" fmla="*/ 742332 w 4311730"/>
              <a:gd name="connsiteY81" fmla="*/ 801205 h 4301385"/>
              <a:gd name="connsiteX82" fmla="*/ 670421 w 4311730"/>
              <a:gd name="connsiteY82" fmla="*/ 483176 h 4301385"/>
              <a:gd name="connsiteX83" fmla="*/ 670421 w 4311730"/>
              <a:gd name="connsiteY83" fmla="*/ 483176 h 4301385"/>
              <a:gd name="connsiteX84" fmla="*/ 670421 w 4311730"/>
              <a:gd name="connsiteY84" fmla="*/ 483176 h 4301385"/>
              <a:gd name="connsiteX85" fmla="*/ 815074 w 4311730"/>
              <a:gd name="connsiteY85" fmla="*/ 392081 h 4301385"/>
              <a:gd name="connsiteX86" fmla="*/ 874944 w 4311730"/>
              <a:gd name="connsiteY86" fmla="*/ 405734 h 4301385"/>
              <a:gd name="connsiteX87" fmla="*/ 3790657 w 4311730"/>
              <a:gd name="connsiteY87" fmla="*/ 1719835 h 4301385"/>
              <a:gd name="connsiteX88" fmla="*/ 3868099 w 4311730"/>
              <a:gd name="connsiteY88" fmla="*/ 1924358 h 4301385"/>
              <a:gd name="connsiteX89" fmla="*/ 3868098 w 4311730"/>
              <a:gd name="connsiteY89" fmla="*/ 1924358 h 4301385"/>
              <a:gd name="connsiteX90" fmla="*/ 3663575 w 4311730"/>
              <a:gd name="connsiteY90" fmla="*/ 2001800 h 4301385"/>
              <a:gd name="connsiteX91" fmla="*/ 747864 w 4311730"/>
              <a:gd name="connsiteY91" fmla="*/ 687699 h 4301385"/>
              <a:gd name="connsiteX92" fmla="*/ 656768 w 4311730"/>
              <a:gd name="connsiteY92" fmla="*/ 543046 h 4301385"/>
              <a:gd name="connsiteX93" fmla="*/ 670421 w 4311730"/>
              <a:gd name="connsiteY93" fmla="*/ 483176 h 4301385"/>
              <a:gd name="connsiteX94" fmla="*/ 706233 w 4311730"/>
              <a:gd name="connsiteY94" fmla="*/ 433293 h 4301385"/>
              <a:gd name="connsiteX95" fmla="*/ 815074 w 4311730"/>
              <a:gd name="connsiteY95" fmla="*/ 392081 h 4301385"/>
              <a:gd name="connsiteX96" fmla="*/ 1388748 w 4311730"/>
              <a:gd name="connsiteY96" fmla="*/ 236482 h 4301385"/>
              <a:gd name="connsiteX97" fmla="*/ 1443412 w 4311730"/>
              <a:gd name="connsiteY97" fmla="*/ 248948 h 4301385"/>
              <a:gd name="connsiteX98" fmla="*/ 3406288 w 4311730"/>
              <a:gd name="connsiteY98" fmla="*/ 1133609 h 4301385"/>
              <a:gd name="connsiteX99" fmla="*/ 3476997 w 4311730"/>
              <a:gd name="connsiteY99" fmla="*/ 1320349 h 4301385"/>
              <a:gd name="connsiteX100" fmla="*/ 3290257 w 4311730"/>
              <a:gd name="connsiteY100" fmla="*/ 1391058 h 4301385"/>
              <a:gd name="connsiteX101" fmla="*/ 1327381 w 4311730"/>
              <a:gd name="connsiteY101" fmla="*/ 506397 h 4301385"/>
              <a:gd name="connsiteX102" fmla="*/ 1256672 w 4311730"/>
              <a:gd name="connsiteY102" fmla="*/ 319657 h 4301385"/>
              <a:gd name="connsiteX103" fmla="*/ 1388748 w 4311730"/>
              <a:gd name="connsiteY103" fmla="*/ 236482 h 4301385"/>
              <a:gd name="connsiteX104" fmla="*/ 1780474 w 4311730"/>
              <a:gd name="connsiteY104" fmla="*/ 38 h 4301385"/>
              <a:gd name="connsiteX105" fmla="*/ 1835138 w 4311730"/>
              <a:gd name="connsiteY105" fmla="*/ 12505 h 4301385"/>
              <a:gd name="connsiteX106" fmla="*/ 3323982 w 4311730"/>
              <a:gd name="connsiteY106" fmla="*/ 683521 h 4301385"/>
              <a:gd name="connsiteX107" fmla="*/ 3394690 w 4311730"/>
              <a:gd name="connsiteY107" fmla="*/ 870261 h 4301385"/>
              <a:gd name="connsiteX108" fmla="*/ 3207950 w 4311730"/>
              <a:gd name="connsiteY108" fmla="*/ 940970 h 4301385"/>
              <a:gd name="connsiteX109" fmla="*/ 1719107 w 4311730"/>
              <a:gd name="connsiteY109" fmla="*/ 269953 h 4301385"/>
              <a:gd name="connsiteX110" fmla="*/ 1648398 w 4311730"/>
              <a:gd name="connsiteY110" fmla="*/ 83214 h 4301385"/>
              <a:gd name="connsiteX111" fmla="*/ 1780474 w 4311730"/>
              <a:gd name="connsiteY111" fmla="*/ 38 h 43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11730" h="4301385">
                <a:moveTo>
                  <a:pt x="1103914" y="3347949"/>
                </a:moveTo>
                <a:cubicBezTo>
                  <a:pt x="1122251" y="3348376"/>
                  <a:pt x="1140806" y="3352405"/>
                  <a:pt x="1158579" y="3360416"/>
                </a:cubicBezTo>
                <a:lnTo>
                  <a:pt x="2647422" y="4031432"/>
                </a:lnTo>
                <a:cubicBezTo>
                  <a:pt x="2718515" y="4063473"/>
                  <a:pt x="2750172" y="4147080"/>
                  <a:pt x="2718131" y="4218172"/>
                </a:cubicBezTo>
                <a:cubicBezTo>
                  <a:pt x="2686090" y="4289264"/>
                  <a:pt x="2602483" y="4320922"/>
                  <a:pt x="2531391" y="4288881"/>
                </a:cubicBezTo>
                <a:lnTo>
                  <a:pt x="1042548" y="3617864"/>
                </a:lnTo>
                <a:cubicBezTo>
                  <a:pt x="971455" y="3585823"/>
                  <a:pt x="939798" y="3502217"/>
                  <a:pt x="971839" y="3431125"/>
                </a:cubicBezTo>
                <a:cubicBezTo>
                  <a:pt x="995870" y="3377805"/>
                  <a:pt x="1048906" y="3346668"/>
                  <a:pt x="1103914" y="3347949"/>
                </a:cubicBezTo>
                <a:close/>
                <a:moveTo>
                  <a:pt x="851821" y="2848575"/>
                </a:moveTo>
                <a:cubicBezTo>
                  <a:pt x="868153" y="2848955"/>
                  <a:pt x="884679" y="2852544"/>
                  <a:pt x="900509" y="2859678"/>
                </a:cubicBezTo>
                <a:lnTo>
                  <a:pt x="3275747" y="3930189"/>
                </a:lnTo>
                <a:cubicBezTo>
                  <a:pt x="3339067" y="3958727"/>
                  <a:pt x="3367263" y="4033194"/>
                  <a:pt x="3338725" y="4096514"/>
                </a:cubicBezTo>
                <a:cubicBezTo>
                  <a:pt x="3310187" y="4159834"/>
                  <a:pt x="3235721" y="4188030"/>
                  <a:pt x="3172401" y="4159492"/>
                </a:cubicBezTo>
                <a:lnTo>
                  <a:pt x="797163" y="3088981"/>
                </a:lnTo>
                <a:cubicBezTo>
                  <a:pt x="733843" y="3060443"/>
                  <a:pt x="705647" y="2985977"/>
                  <a:pt x="734185" y="2922657"/>
                </a:cubicBezTo>
                <a:cubicBezTo>
                  <a:pt x="755589" y="2875167"/>
                  <a:pt x="802827" y="2847434"/>
                  <a:pt x="851821" y="2848575"/>
                </a:cubicBezTo>
                <a:close/>
                <a:moveTo>
                  <a:pt x="339746" y="2354122"/>
                </a:moveTo>
                <a:lnTo>
                  <a:pt x="339746" y="2354123"/>
                </a:lnTo>
                <a:lnTo>
                  <a:pt x="339746" y="2354123"/>
                </a:lnTo>
                <a:close/>
                <a:moveTo>
                  <a:pt x="458269" y="2279482"/>
                </a:moveTo>
                <a:cubicBezTo>
                  <a:pt x="474723" y="2279866"/>
                  <a:pt x="491375" y="2283481"/>
                  <a:pt x="507324" y="2290670"/>
                </a:cubicBezTo>
                <a:lnTo>
                  <a:pt x="3635217" y="3700399"/>
                </a:lnTo>
                <a:cubicBezTo>
                  <a:pt x="3699014" y="3729153"/>
                  <a:pt x="3727423" y="3804180"/>
                  <a:pt x="3698670" y="3867978"/>
                </a:cubicBezTo>
                <a:lnTo>
                  <a:pt x="3698669" y="3867977"/>
                </a:lnTo>
                <a:cubicBezTo>
                  <a:pt x="3669916" y="3931775"/>
                  <a:pt x="3594888" y="3960184"/>
                  <a:pt x="3531091" y="3931431"/>
                </a:cubicBezTo>
                <a:lnTo>
                  <a:pt x="403200" y="2521700"/>
                </a:lnTo>
                <a:cubicBezTo>
                  <a:pt x="355351" y="2500135"/>
                  <a:pt x="327409" y="2452541"/>
                  <a:pt x="328559" y="2403177"/>
                </a:cubicBezTo>
                <a:lnTo>
                  <a:pt x="339746" y="2354123"/>
                </a:lnTo>
                <a:lnTo>
                  <a:pt x="369089" y="2313250"/>
                </a:lnTo>
                <a:cubicBezTo>
                  <a:pt x="393237" y="2290879"/>
                  <a:pt x="425360" y="2278716"/>
                  <a:pt x="458269" y="2279482"/>
                </a:cubicBezTo>
                <a:close/>
                <a:moveTo>
                  <a:pt x="647889" y="2107223"/>
                </a:moveTo>
                <a:lnTo>
                  <a:pt x="647889" y="2107224"/>
                </a:lnTo>
                <a:lnTo>
                  <a:pt x="647889" y="2107224"/>
                </a:lnTo>
                <a:close/>
                <a:moveTo>
                  <a:pt x="766412" y="2032583"/>
                </a:moveTo>
                <a:cubicBezTo>
                  <a:pt x="782866" y="2032967"/>
                  <a:pt x="799518" y="2036582"/>
                  <a:pt x="815467" y="2043771"/>
                </a:cubicBezTo>
                <a:lnTo>
                  <a:pt x="3943360" y="3453500"/>
                </a:lnTo>
                <a:cubicBezTo>
                  <a:pt x="4007157" y="3482254"/>
                  <a:pt x="4035566" y="3557281"/>
                  <a:pt x="4006813" y="3621079"/>
                </a:cubicBezTo>
                <a:lnTo>
                  <a:pt x="4006812" y="3621078"/>
                </a:lnTo>
                <a:cubicBezTo>
                  <a:pt x="3978059" y="3684876"/>
                  <a:pt x="3903031" y="3713285"/>
                  <a:pt x="3839234" y="3684532"/>
                </a:cubicBezTo>
                <a:lnTo>
                  <a:pt x="711343" y="2274801"/>
                </a:lnTo>
                <a:cubicBezTo>
                  <a:pt x="663495" y="2253236"/>
                  <a:pt x="635552" y="2205642"/>
                  <a:pt x="636702" y="2156278"/>
                </a:cubicBezTo>
                <a:lnTo>
                  <a:pt x="647889" y="2107224"/>
                </a:lnTo>
                <a:lnTo>
                  <a:pt x="647889" y="2107224"/>
                </a:lnTo>
                <a:lnTo>
                  <a:pt x="677232" y="2066351"/>
                </a:lnTo>
                <a:cubicBezTo>
                  <a:pt x="701380" y="2043980"/>
                  <a:pt x="733503" y="2031817"/>
                  <a:pt x="766412" y="2032583"/>
                </a:cubicBezTo>
                <a:close/>
                <a:moveTo>
                  <a:pt x="11648" y="1431683"/>
                </a:moveTo>
                <a:lnTo>
                  <a:pt x="11648" y="1431684"/>
                </a:lnTo>
                <a:lnTo>
                  <a:pt x="11648" y="1431684"/>
                </a:lnTo>
                <a:close/>
                <a:moveTo>
                  <a:pt x="134688" y="1354198"/>
                </a:moveTo>
                <a:cubicBezTo>
                  <a:pt x="151770" y="1354596"/>
                  <a:pt x="169056" y="1358350"/>
                  <a:pt x="185613" y="1365812"/>
                </a:cubicBezTo>
                <a:lnTo>
                  <a:pt x="3797804" y="2993814"/>
                </a:lnTo>
                <a:cubicBezTo>
                  <a:pt x="3864034" y="3023663"/>
                  <a:pt x="3893525" y="3101550"/>
                  <a:pt x="3863676" y="3167779"/>
                </a:cubicBezTo>
                <a:lnTo>
                  <a:pt x="3863675" y="3167779"/>
                </a:lnTo>
                <a:cubicBezTo>
                  <a:pt x="3833826" y="3234008"/>
                  <a:pt x="3755939" y="3263499"/>
                  <a:pt x="3689710" y="3233650"/>
                </a:cubicBezTo>
                <a:lnTo>
                  <a:pt x="77520" y="1605648"/>
                </a:lnTo>
                <a:cubicBezTo>
                  <a:pt x="27848" y="1583261"/>
                  <a:pt x="-1159" y="1533853"/>
                  <a:pt x="35" y="1482608"/>
                </a:cubicBezTo>
                <a:lnTo>
                  <a:pt x="11648" y="1431684"/>
                </a:lnTo>
                <a:lnTo>
                  <a:pt x="11648" y="1431684"/>
                </a:lnTo>
                <a:lnTo>
                  <a:pt x="42109" y="1389253"/>
                </a:lnTo>
                <a:cubicBezTo>
                  <a:pt x="67178" y="1366029"/>
                  <a:pt x="100525" y="1353403"/>
                  <a:pt x="134688" y="1354198"/>
                </a:cubicBezTo>
                <a:close/>
                <a:moveTo>
                  <a:pt x="448054" y="1234283"/>
                </a:moveTo>
                <a:lnTo>
                  <a:pt x="448054" y="1234284"/>
                </a:lnTo>
                <a:lnTo>
                  <a:pt x="448053" y="1234284"/>
                </a:lnTo>
                <a:close/>
                <a:moveTo>
                  <a:pt x="571093" y="1156798"/>
                </a:moveTo>
                <a:cubicBezTo>
                  <a:pt x="588175" y="1157196"/>
                  <a:pt x="605461" y="1160950"/>
                  <a:pt x="622018" y="1168412"/>
                </a:cubicBezTo>
                <a:lnTo>
                  <a:pt x="4234209" y="2796414"/>
                </a:lnTo>
                <a:cubicBezTo>
                  <a:pt x="4300439" y="2826263"/>
                  <a:pt x="4329930" y="2904150"/>
                  <a:pt x="4300081" y="2970379"/>
                </a:cubicBezTo>
                <a:lnTo>
                  <a:pt x="4300080" y="2970378"/>
                </a:lnTo>
                <a:cubicBezTo>
                  <a:pt x="4270231" y="3036608"/>
                  <a:pt x="4192344" y="3066099"/>
                  <a:pt x="4126115" y="3036250"/>
                </a:cubicBezTo>
                <a:lnTo>
                  <a:pt x="513925" y="1408248"/>
                </a:lnTo>
                <a:cubicBezTo>
                  <a:pt x="464253" y="1385861"/>
                  <a:pt x="435246" y="1336453"/>
                  <a:pt x="436440" y="1285208"/>
                </a:cubicBezTo>
                <a:lnTo>
                  <a:pt x="448054" y="1234284"/>
                </a:lnTo>
                <a:lnTo>
                  <a:pt x="478514" y="1191853"/>
                </a:lnTo>
                <a:cubicBezTo>
                  <a:pt x="503583" y="1168629"/>
                  <a:pt x="536930" y="1156003"/>
                  <a:pt x="571093" y="1156798"/>
                </a:cubicBezTo>
                <a:close/>
                <a:moveTo>
                  <a:pt x="742332" y="801205"/>
                </a:moveTo>
                <a:cubicBezTo>
                  <a:pt x="761542" y="801653"/>
                  <a:pt x="780980" y="805874"/>
                  <a:pt x="799599" y="814265"/>
                </a:cubicBezTo>
                <a:lnTo>
                  <a:pt x="3534484" y="2046868"/>
                </a:lnTo>
                <a:cubicBezTo>
                  <a:pt x="3608961" y="2080434"/>
                  <a:pt x="3642126" y="2168022"/>
                  <a:pt x="3608560" y="2242499"/>
                </a:cubicBezTo>
                <a:cubicBezTo>
                  <a:pt x="3574993" y="2316977"/>
                  <a:pt x="3487405" y="2350142"/>
                  <a:pt x="3412928" y="2316575"/>
                </a:cubicBezTo>
                <a:lnTo>
                  <a:pt x="678044" y="1083972"/>
                </a:lnTo>
                <a:cubicBezTo>
                  <a:pt x="603566" y="1050406"/>
                  <a:pt x="570402" y="962818"/>
                  <a:pt x="603968" y="888341"/>
                </a:cubicBezTo>
                <a:cubicBezTo>
                  <a:pt x="629143" y="832483"/>
                  <a:pt x="684705" y="799864"/>
                  <a:pt x="742332" y="801205"/>
                </a:cubicBezTo>
                <a:close/>
                <a:moveTo>
                  <a:pt x="670421" y="483176"/>
                </a:moveTo>
                <a:lnTo>
                  <a:pt x="670421" y="483176"/>
                </a:lnTo>
                <a:lnTo>
                  <a:pt x="670421" y="483176"/>
                </a:lnTo>
                <a:close/>
                <a:moveTo>
                  <a:pt x="815074" y="392081"/>
                </a:moveTo>
                <a:cubicBezTo>
                  <a:pt x="835156" y="392548"/>
                  <a:pt x="855478" y="396961"/>
                  <a:pt x="874944" y="405734"/>
                </a:cubicBezTo>
                <a:lnTo>
                  <a:pt x="3790657" y="1719835"/>
                </a:lnTo>
                <a:cubicBezTo>
                  <a:pt x="3868519" y="1754927"/>
                  <a:pt x="3903191" y="1846496"/>
                  <a:pt x="3868099" y="1924358"/>
                </a:cubicBezTo>
                <a:lnTo>
                  <a:pt x="3868098" y="1924358"/>
                </a:lnTo>
                <a:cubicBezTo>
                  <a:pt x="3833006" y="2002220"/>
                  <a:pt x="3741437" y="2036892"/>
                  <a:pt x="3663575" y="2001800"/>
                </a:cubicBezTo>
                <a:lnTo>
                  <a:pt x="747864" y="687699"/>
                </a:lnTo>
                <a:cubicBezTo>
                  <a:pt x="689467" y="661380"/>
                  <a:pt x="655365" y="603292"/>
                  <a:pt x="656768" y="543046"/>
                </a:cubicBezTo>
                <a:lnTo>
                  <a:pt x="670421" y="483176"/>
                </a:lnTo>
                <a:lnTo>
                  <a:pt x="706233" y="433293"/>
                </a:lnTo>
                <a:cubicBezTo>
                  <a:pt x="735705" y="405990"/>
                  <a:pt x="774909" y="391145"/>
                  <a:pt x="815074" y="392081"/>
                </a:cubicBezTo>
                <a:close/>
                <a:moveTo>
                  <a:pt x="1388748" y="236482"/>
                </a:moveTo>
                <a:cubicBezTo>
                  <a:pt x="1407084" y="236909"/>
                  <a:pt x="1425639" y="240938"/>
                  <a:pt x="1443412" y="248948"/>
                </a:cubicBezTo>
                <a:lnTo>
                  <a:pt x="3406288" y="1133609"/>
                </a:lnTo>
                <a:cubicBezTo>
                  <a:pt x="3477381" y="1165650"/>
                  <a:pt x="3509038" y="1249257"/>
                  <a:pt x="3476997" y="1320349"/>
                </a:cubicBezTo>
                <a:cubicBezTo>
                  <a:pt x="3444956" y="1391441"/>
                  <a:pt x="3361349" y="1423099"/>
                  <a:pt x="3290257" y="1391058"/>
                </a:cubicBezTo>
                <a:lnTo>
                  <a:pt x="1327381" y="506397"/>
                </a:lnTo>
                <a:cubicBezTo>
                  <a:pt x="1256289" y="474356"/>
                  <a:pt x="1224631" y="390749"/>
                  <a:pt x="1256672" y="319657"/>
                </a:cubicBezTo>
                <a:cubicBezTo>
                  <a:pt x="1280703" y="266338"/>
                  <a:pt x="1333740" y="235201"/>
                  <a:pt x="1388748" y="236482"/>
                </a:cubicBezTo>
                <a:close/>
                <a:moveTo>
                  <a:pt x="1780474" y="38"/>
                </a:moveTo>
                <a:cubicBezTo>
                  <a:pt x="1798810" y="465"/>
                  <a:pt x="1817365" y="4495"/>
                  <a:pt x="1835138" y="12505"/>
                </a:cubicBezTo>
                <a:lnTo>
                  <a:pt x="3323982" y="683521"/>
                </a:lnTo>
                <a:cubicBezTo>
                  <a:pt x="3395074" y="715562"/>
                  <a:pt x="3426731" y="799169"/>
                  <a:pt x="3394690" y="870261"/>
                </a:cubicBezTo>
                <a:cubicBezTo>
                  <a:pt x="3362649" y="941353"/>
                  <a:pt x="3279043" y="973011"/>
                  <a:pt x="3207950" y="940970"/>
                </a:cubicBezTo>
                <a:lnTo>
                  <a:pt x="1719107" y="269953"/>
                </a:lnTo>
                <a:cubicBezTo>
                  <a:pt x="1648015" y="237912"/>
                  <a:pt x="1616357" y="154306"/>
                  <a:pt x="1648398" y="83214"/>
                </a:cubicBezTo>
                <a:cubicBezTo>
                  <a:pt x="1672429" y="29894"/>
                  <a:pt x="1725465" y="-1243"/>
                  <a:pt x="1780474" y="3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6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95446" y="2075542"/>
            <a:ext cx="4450270" cy="27661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3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7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512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8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170127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512596" y="1889760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855064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pic>
        <p:nvPicPr>
          <p:cNvPr id="6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6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432561" y="1577094"/>
            <a:ext cx="9433559" cy="22176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4" name="Picture 13" descr="S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5446" y="280208"/>
            <a:ext cx="611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73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9279654" y="6348341"/>
            <a:ext cx="1577804" cy="344213"/>
            <a:chOff x="5270590" y="6012181"/>
            <a:chExt cx="1577803" cy="34421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5270590" y="6017840"/>
              <a:ext cx="184730" cy="338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63662" y="6012181"/>
              <a:ext cx="184731" cy="338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699058" y="6276303"/>
            <a:ext cx="431790" cy="410609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100" b="1" i="0" smtClean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rPr>
              <a:pPr algn="ctr"/>
              <a:t>‹#›</a:t>
            </a:fld>
            <a:endParaRPr lang="en-US" sz="1100" b="1" i="0" dirty="0">
              <a:solidFill>
                <a:schemeClr val="tx1"/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84775" y="6353246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400" dirty="0">
                <a:solidFill>
                  <a:schemeClr val="tx1"/>
                </a:solidFill>
                <a:latin typeface="+mj-lt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5466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99" r:id="rId8"/>
    <p:sldLayoutId id="2147483700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5" r:id="rId24"/>
    <p:sldLayoutId id="2147483676" r:id="rId25"/>
    <p:sldLayoutId id="2147483677" r:id="rId26"/>
    <p:sldLayoutId id="2147483673" r:id="rId27"/>
    <p:sldLayoutId id="2147483674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3081" y="330798"/>
            <a:ext cx="8229600" cy="48812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Rectangle 6"/>
          <p:cNvSpPr/>
          <p:nvPr/>
        </p:nvSpPr>
        <p:spPr>
          <a:xfrm>
            <a:off x="4966757" y="4920782"/>
            <a:ext cx="1862252" cy="58259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>
            <a:glow rad="1270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4" name="TextBox 13"/>
          <p:cNvSpPr txBox="1"/>
          <p:nvPr/>
        </p:nvSpPr>
        <p:spPr>
          <a:xfrm>
            <a:off x="1783077" y="804103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Мем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/>
              <a:t> </a:t>
            </a:r>
            <a:endParaRPr lang="en-US" sz="2800" dirty="0"/>
          </a:p>
          <a:p>
            <a:pPr algn="ctr"/>
            <a:r>
              <a:rPr lang="ru-RU" sz="6000" dirty="0"/>
              <a:t>как визуально-вербальный нарратив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96570" y="5741304"/>
            <a:ext cx="8868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>
                <a:solidFill>
                  <a:schemeClr val="accent2"/>
                </a:solidFill>
                <a:latin typeface="Titillium" panose="00000500000000000000" pitchFamily="50" charset="0"/>
              </a:rPr>
              <a:t>Л. Синельникова</a:t>
            </a:r>
            <a:endParaRPr lang="en-US" sz="2800" spc="400" dirty="0">
              <a:solidFill>
                <a:schemeClr val="accent2"/>
              </a:solidFill>
              <a:latin typeface="Titillium" panose="00000500000000000000" pitchFamily="50" charset="0"/>
            </a:endParaRPr>
          </a:p>
          <a:p>
            <a:pPr algn="ctr"/>
            <a:r>
              <a:rPr lang="ru-RU" sz="2800" spc="400" dirty="0">
                <a:latin typeface="Titillium" panose="00000500000000000000" pitchFamily="50" charset="0"/>
              </a:rPr>
              <a:t>доктор филологических наук, профессор</a:t>
            </a:r>
            <a:endParaRPr lang="en-US" sz="2800" spc="400" dirty="0">
              <a:latin typeface="Titillium" panose="00000500000000000000" pitchFamily="50" charset="0"/>
            </a:endParaRPr>
          </a:p>
        </p:txBody>
      </p:sp>
      <p:pic>
        <p:nvPicPr>
          <p:cNvPr id="25" name="Picture 2" descr="D:\Users\qwerty\Desktop\экслибр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8958" y="4969995"/>
            <a:ext cx="677842" cy="484172"/>
          </a:xfrm>
          <a:prstGeom prst="rect">
            <a:avLst/>
          </a:prstGeom>
          <a:noFill/>
        </p:spPr>
      </p:pic>
      <p:grpSp>
        <p:nvGrpSpPr>
          <p:cNvPr id="34" name="Group 16"/>
          <p:cNvGrpSpPr/>
          <p:nvPr/>
        </p:nvGrpSpPr>
        <p:grpSpPr>
          <a:xfrm rot="2700000">
            <a:off x="2453572" y="1148899"/>
            <a:ext cx="914400" cy="914400"/>
            <a:chOff x="2358572" y="1016001"/>
            <a:chExt cx="856342" cy="856342"/>
          </a:xfrm>
          <a:effectLst/>
        </p:grpSpPr>
        <p:cxnSp>
          <p:nvCxnSpPr>
            <p:cNvPr id="35" name="Straight Connector 17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8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9"/>
          <p:cNvGrpSpPr/>
          <p:nvPr/>
        </p:nvGrpSpPr>
        <p:grpSpPr>
          <a:xfrm rot="2700000">
            <a:off x="2659853" y="1643084"/>
            <a:ext cx="457200" cy="457200"/>
            <a:chOff x="2358572" y="1016001"/>
            <a:chExt cx="856342" cy="856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8" name="Straight Connector 20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1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6922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91" y="0"/>
            <a:ext cx="5268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turbo/2962108/rth992ccd9228f882f8035518e570ee6f82/max_g480_c12_r4x3_pd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91" y="321393"/>
            <a:ext cx="8454188" cy="636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0064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1.geekpic.net/di-OLBNM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32348"/>
            <a:ext cx="7010399" cy="701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493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42708" y="2219324"/>
            <a:ext cx="2829536" cy="3881775"/>
            <a:chOff x="742708" y="4843814"/>
            <a:chExt cx="2829536" cy="1139347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1261735" y="4843814"/>
              <a:ext cx="2153641" cy="18363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r>
                <a:rPr lang="ru-RU" i="1" dirty="0"/>
                <a:t>Юмор</a:t>
              </a:r>
              <a:r>
                <a:rPr lang="ru-RU" dirty="0"/>
                <a:t> –</a:t>
              </a:r>
              <a:endParaRPr lang="en-US" sz="1400" b="0" spc="2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2708" y="5100534"/>
              <a:ext cx="2829536" cy="88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dirty="0"/>
                <a:t>это эмоциональное проявление такого отношения к чему-либо или к кому-либо, которое несёт в себе сочетание смешного и доброго, способ привлечения внимания, создания хорошего настроения</a:t>
              </a:r>
              <a:endParaRPr lang="en-US" sz="11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89188" y="2219327"/>
            <a:ext cx="2829536" cy="4530520"/>
            <a:chOff x="742708" y="4380192"/>
            <a:chExt cx="2829536" cy="1516235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742708" y="4380192"/>
              <a:ext cx="2706223" cy="3760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r>
                <a:rPr lang="ru-RU" i="1" dirty="0"/>
                <a:t>Ирония</a:t>
              </a:r>
              <a:r>
                <a:rPr lang="ru-RU" dirty="0"/>
                <a:t> – </a:t>
              </a:r>
              <a:endParaRPr lang="en-US" sz="1400" b="0" spc="2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2708" y="4672911"/>
              <a:ext cx="2829536" cy="122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dirty="0"/>
                <a:t>это сочетание смеха и недостаточно уважительного отношения, которое может быть пренебрежительным или просто косвенно оценочным – в зависимости от контекста. </a:t>
              </a:r>
              <a:endParaRPr lang="en-US" sz="11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69223" y="2219325"/>
            <a:ext cx="2829536" cy="4024054"/>
            <a:chOff x="776263" y="4517935"/>
            <a:chExt cx="2829536" cy="1910549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776264" y="4517935"/>
              <a:ext cx="2458034" cy="3760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r>
                <a:rPr lang="ru-RU" i="1" dirty="0"/>
                <a:t>Сатира</a:t>
              </a:r>
              <a:endParaRPr lang="en-US" sz="1400" b="0" spc="2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263" y="4933203"/>
              <a:ext cx="2829536" cy="149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dirty="0"/>
                <a:t>представляет собой обличение, в сатире объект представляется в неприглядном виде. </a:t>
              </a:r>
              <a:endParaRPr lang="en-US" sz="11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90863" y="455817"/>
            <a:ext cx="1007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</a:rPr>
              <a:t>Мемотип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 2.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Короновирусный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» юмор + ирония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7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667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667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4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667">
                                          <p:cBhvr additive="base">
                                            <p:cTn id="1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667">
                                          <p:cBhvr additive="base">
                                            <p:cTn id="1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4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667">
                                          <p:cBhvr additive="base">
                                            <p:cTn id="1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667">
                                          <p:cBhvr additive="base">
                                            <p:cTn id="1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 Социальная дистан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62" y="11490"/>
            <a:ext cx="5504864" cy="684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6287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vsyako.net/wp-content/uploads/2020/10/d0bad0b0d0bad0b8d0bc-d0b1d183d0b4d0b5d182-2021-d0b3d0bed0b4-d18dd0bad181d0bfd0b5d180d182d18b-d0b8d0b7-d181d0bed186d181d0b5d182d0b5_5f8e8f89697d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7" y="44606"/>
            <a:ext cx="9095873" cy="6765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7258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вые демотиваторы 2021 (40 штук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96" y="33640"/>
            <a:ext cx="9253788" cy="682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5384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404972" y="1385839"/>
            <a:ext cx="49409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</a:rPr>
              <a:t>Мемотип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 3.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Классика живописи и маркеры повседневности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  <p:pic>
        <p:nvPicPr>
          <p:cNvPr id="12" name="Рисунок 11" descr="https://avatars.mds.yandex.net/get-turbo/1690653/rtha203f5b1038ee47be6b1baabab46493d/max_g480_c12_r4x3_pd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" y="294976"/>
            <a:ext cx="7404972" cy="624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5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tatic.kulturologia.ru/files/u28343/137881png7202157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3" y="272208"/>
            <a:ext cx="8775031" cy="644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18343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kulturologia.ru/files/u28343/scale_12008002151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06054" cy="56078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19"/>
          <p:cNvGrpSpPr/>
          <p:nvPr/>
        </p:nvGrpSpPr>
        <p:grpSpPr>
          <a:xfrm>
            <a:off x="1267328" y="5722491"/>
            <a:ext cx="9737557" cy="1158168"/>
            <a:chOff x="697062" y="4845571"/>
            <a:chExt cx="3279587" cy="339936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97062" y="4845571"/>
              <a:ext cx="3279587" cy="18363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r>
                <a:rPr lang="ru-RU" dirty="0"/>
                <a:t>Ну чего вы привязались к моей улыбке</a:t>
              </a:r>
              <a:endParaRPr lang="en-US" sz="1400" b="0" spc="2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708" y="5100534"/>
              <a:ext cx="2829536" cy="8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sz="11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9648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7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667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667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 rot="210077">
            <a:off x="788944" y="511014"/>
            <a:ext cx="2880000" cy="2880000"/>
          </a:xfrm>
        </p:spPr>
      </p:pic>
      <p:sp>
        <p:nvSpPr>
          <p:cNvPr id="14" name="TextBox 13"/>
          <p:cNvSpPr txBox="1"/>
          <p:nvPr userDrawn="1"/>
        </p:nvSpPr>
        <p:spPr>
          <a:xfrm>
            <a:off x="4825437" y="384196"/>
            <a:ext cx="61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tillium" panose="00000500000000000000" pitchFamily="50" charset="0"/>
              </a:rPr>
              <a:t>Почему важно?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96420" y="1218632"/>
            <a:ext cx="6132848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dirty="0"/>
              <a:t>Социальные сети изменили формы и культуру коммуникаций, культуру обмена восприятием, мнением, оценкой. </a:t>
            </a:r>
            <a:r>
              <a:rPr lang="ru-RU" sz="2800" dirty="0" err="1"/>
              <a:t>Мемы</a:t>
            </a:r>
            <a:r>
              <a:rPr lang="ru-RU" sz="2800" dirty="0"/>
              <a:t> сконцентрировали многие признаки новой культуры коммуникации и нуждается в системном (междисциплинарном) осмыслении</a:t>
            </a:r>
            <a:endParaRPr lang="en-US" sz="2800" dirty="0">
              <a:solidFill>
                <a:schemeClr val="tx1">
                  <a:alpha val="60000"/>
                </a:schemeClr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8350">
            <a:off x="2109403" y="4040392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33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613519" y="2412534"/>
            <a:ext cx="4940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</a:rPr>
              <a:t>Мемотип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 4.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Мутация генов</a:t>
            </a:r>
          </a:p>
        </p:txBody>
      </p:sp>
      <p:pic>
        <p:nvPicPr>
          <p:cNvPr id="12" name="Рисунок 11" descr="https://avatars.mds.yandex.net/get-turbo/1690653/rtha203f5b1038ee47be6b1baabab46493d/max_g480_c12_r4x3_pd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" y="294976"/>
            <a:ext cx="7404972" cy="624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mtdata.ru/u27/photoA8D0/20837135896-0/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" y="63788"/>
            <a:ext cx="8101263" cy="6681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7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m1.narvii.com/6866/cd1f63b922df188d6eb0a84aed35475d51ef72e0r1-712-634v2_h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8" y="94243"/>
            <a:ext cx="7596031" cy="6763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32294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8337" y="0"/>
            <a:ext cx="11389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</a:rPr>
              <a:t>Мемотип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 5.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От текста к подтексту</a:t>
            </a:r>
          </a:p>
        </p:txBody>
      </p:sp>
      <p:pic>
        <p:nvPicPr>
          <p:cNvPr id="5" name="Рисунок 4" descr="http://cdn.fishki.net/upload/post/2017/01/29/2204613/re1igsyqh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12" y="1446550"/>
            <a:ext cx="9463054" cy="525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isovach.ru/upload/2020/04/mem/novosti_236965664_orig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6" y="145031"/>
            <a:ext cx="9561095" cy="659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78149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turbo/2943545/rthb6344db2c2a85a8af7a522275c41dd5b/max_g480_c12_r1x1_pd2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b="12106"/>
          <a:stretch/>
        </p:blipFill>
        <p:spPr bwMode="auto">
          <a:xfrm>
            <a:off x="1892969" y="163000"/>
            <a:ext cx="8518358" cy="64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1975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ont.ws/uploads/posts/13429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8"/>
          <a:stretch/>
        </p:blipFill>
        <p:spPr bwMode="auto">
          <a:xfrm>
            <a:off x="0" y="0"/>
            <a:ext cx="5940425" cy="560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ont.ws/uploads/posts/13429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8"/>
          <a:stretch/>
        </p:blipFill>
        <p:spPr bwMode="auto">
          <a:xfrm>
            <a:off x="6020635" y="2261935"/>
            <a:ext cx="5940425" cy="4077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45042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70629" y="355539"/>
            <a:ext cx="75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Titillium" panose="00000500000000000000" pitchFamily="50" charset="0"/>
              </a:rPr>
              <a:t>Постинтернетный</a:t>
            </a:r>
            <a:r>
              <a:rPr lang="ru-RU" sz="3600" b="1" dirty="0">
                <a:latin typeface="Titillium" panose="00000500000000000000" pitchFamily="50" charset="0"/>
              </a:rPr>
              <a:t> прогноз 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869" y="1241733"/>
            <a:ext cx="1134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latin typeface="Titillium" panose="00000500000000000000" pitchFamily="50" charset="0"/>
              </a:rPr>
              <a:t>Постинтернет</a:t>
            </a:r>
            <a:r>
              <a:rPr lang="ru-RU" sz="2400" b="1" i="1" dirty="0">
                <a:latin typeface="Titillium" panose="00000500000000000000" pitchFamily="50" charset="0"/>
              </a:rPr>
              <a:t> ‒ влияние интернета на эстетику, культуру и общество</a:t>
            </a:r>
            <a:endParaRPr lang="en-US" sz="2400" b="1" i="1" dirty="0">
              <a:solidFill>
                <a:schemeClr val="tx1">
                  <a:alpha val="60000"/>
                </a:schemeClr>
              </a:solidFill>
              <a:latin typeface="Titillium" panose="00000500000000000000" pitchFamily="50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87421" y="3641558"/>
            <a:ext cx="10804835" cy="1292662"/>
            <a:chOff x="1087421" y="3305545"/>
            <a:chExt cx="10804835" cy="1292662"/>
          </a:xfrm>
        </p:grpSpPr>
        <p:grpSp>
          <p:nvGrpSpPr>
            <p:cNvPr id="19" name="Group 3"/>
            <p:cNvGrpSpPr/>
            <p:nvPr/>
          </p:nvGrpSpPr>
          <p:grpSpPr>
            <a:xfrm rot="2700000">
              <a:off x="1087421" y="3544307"/>
              <a:ext cx="457200" cy="457200"/>
              <a:chOff x="2358572" y="1016001"/>
              <a:chExt cx="856342" cy="856342"/>
            </a:xfrm>
            <a:effectLst/>
          </p:grpSpPr>
          <p:cxnSp>
            <p:nvCxnSpPr>
              <p:cNvPr id="21" name="Straight Connector 4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611878" y="3305545"/>
              <a:ext cx="1028037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>
                  <a:latin typeface="Titillium" panose="00000500000000000000" pitchFamily="50" charset="0"/>
                </a:rPr>
                <a:t>Частая смена контента, картинок, клипов ведет к повышению нервозности, и в тот момент, когда мозг потребляет контент, он отключает зоны, отвечающие за мышление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087420" y="2258049"/>
            <a:ext cx="10804836" cy="892552"/>
            <a:chOff x="1087420" y="2258049"/>
            <a:chExt cx="10804836" cy="892552"/>
          </a:xfrm>
        </p:grpSpPr>
        <p:grpSp>
          <p:nvGrpSpPr>
            <p:cNvPr id="10" name="Group 3"/>
            <p:cNvGrpSpPr/>
            <p:nvPr/>
          </p:nvGrpSpPr>
          <p:grpSpPr>
            <a:xfrm rot="2700000">
              <a:off x="1087420" y="2448047"/>
              <a:ext cx="457200" cy="457200"/>
              <a:chOff x="2358572" y="1016001"/>
              <a:chExt cx="856342" cy="856342"/>
            </a:xfrm>
            <a:effectLst/>
          </p:grpSpPr>
          <p:cxnSp>
            <p:nvCxnSpPr>
              <p:cNvPr id="11" name="Straight Connector 4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611878" y="2258049"/>
              <a:ext cx="102803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>
                  <a:latin typeface="Titillium" panose="00000500000000000000" pitchFamily="50" charset="0"/>
                </a:rPr>
                <a:t>В контексте культуры наиважнейшую роль играют </a:t>
              </a:r>
              <a:r>
                <a:rPr lang="ru-RU" sz="2600" dirty="0" err="1">
                  <a:latin typeface="Titillium" panose="00000500000000000000" pitchFamily="50" charset="0"/>
                </a:rPr>
                <a:t>мемы</a:t>
              </a:r>
              <a:r>
                <a:rPr lang="ru-RU" sz="2600" dirty="0">
                  <a:latin typeface="Titillium" panose="00000500000000000000" pitchFamily="50" charset="0"/>
                </a:rPr>
                <a:t> человеческих ценностей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65334" y="5457261"/>
            <a:ext cx="10793878" cy="492443"/>
            <a:chOff x="1098378" y="5210015"/>
            <a:chExt cx="10793878" cy="492443"/>
          </a:xfrm>
        </p:grpSpPr>
        <p:sp>
          <p:nvSpPr>
            <p:cNvPr id="9" name="TextBox 8"/>
            <p:cNvSpPr txBox="1"/>
            <p:nvPr/>
          </p:nvSpPr>
          <p:spPr>
            <a:xfrm>
              <a:off x="1611878" y="5210015"/>
              <a:ext cx="102803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>
                  <a:latin typeface="Titillium" panose="00000500000000000000" pitchFamily="50" charset="0"/>
                </a:rPr>
                <a:t>Обучающиеся</a:t>
              </a:r>
              <a:r>
                <a:rPr lang="ru-RU" sz="2400" dirty="0">
                  <a:latin typeface="Titillium" panose="00000500000000000000" pitchFamily="50" charset="0"/>
                </a:rPr>
                <a:t> перестают видеть отличия в стилях русского языка</a:t>
              </a:r>
            </a:p>
          </p:txBody>
        </p:sp>
        <p:grpSp>
          <p:nvGrpSpPr>
            <p:cNvPr id="28" name="Group 3"/>
            <p:cNvGrpSpPr/>
            <p:nvPr/>
          </p:nvGrpSpPr>
          <p:grpSpPr>
            <a:xfrm rot="2700000">
              <a:off x="1098378" y="5227637"/>
              <a:ext cx="457200" cy="457200"/>
              <a:chOff x="2358572" y="1016001"/>
              <a:chExt cx="856342" cy="856342"/>
            </a:xfrm>
            <a:effectLst/>
          </p:grpSpPr>
          <p:cxnSp>
            <p:nvCxnSpPr>
              <p:cNvPr id="29" name="Straight Connector 4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01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70629" y="355539"/>
            <a:ext cx="75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tillium" panose="00000500000000000000" pitchFamily="50" charset="0"/>
              </a:rPr>
              <a:t>Перспектива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869" y="1241733"/>
            <a:ext cx="1134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tillium" panose="00000500000000000000" pitchFamily="50" charset="0"/>
              </a:rPr>
              <a:t>Углубление исследований в понимании социальной реальности сквозь призму интернет-</a:t>
            </a:r>
            <a:r>
              <a:rPr lang="ru-RU" sz="2400" b="1" i="1" dirty="0" err="1">
                <a:latin typeface="Titillium" panose="00000500000000000000" pitchFamily="50" charset="0"/>
              </a:rPr>
              <a:t>меметики</a:t>
            </a:r>
            <a:endParaRPr lang="en-US" sz="2400" b="1" i="1" dirty="0">
              <a:solidFill>
                <a:schemeClr val="tx1">
                  <a:alpha val="60000"/>
                </a:schemeClr>
              </a:solidFill>
              <a:latin typeface="Titillium" panose="00000500000000000000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24615" y="2179351"/>
            <a:ext cx="6106964" cy="4035073"/>
            <a:chOff x="5924615" y="2179351"/>
            <a:chExt cx="6106964" cy="4035073"/>
          </a:xfrm>
        </p:grpSpPr>
        <p:sp>
          <p:nvSpPr>
            <p:cNvPr id="25" name="TextBox 24"/>
            <p:cNvSpPr txBox="1"/>
            <p:nvPr/>
          </p:nvSpPr>
          <p:spPr>
            <a:xfrm>
              <a:off x="5924615" y="2179351"/>
              <a:ext cx="4223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Titillium" panose="00000500000000000000" pitchFamily="50" charset="0"/>
                </a:rPr>
                <a:t>Меметика</a:t>
              </a:r>
              <a:r>
                <a:rPr lang="ru-RU" sz="3600" b="1" dirty="0">
                  <a:latin typeface="Titillium" panose="00000500000000000000" pitchFamily="50" charset="0"/>
                </a:rPr>
                <a:t> – </a:t>
              </a:r>
              <a:endParaRPr lang="en-US" sz="3600" b="1" dirty="0">
                <a:latin typeface="Titillium" panose="00000500000000000000" pitchFamily="50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4615" y="2761171"/>
              <a:ext cx="6106964" cy="345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dirty="0">
                  <a:latin typeface="Titillium" panose="00000500000000000000" pitchFamily="50" charset="0"/>
                </a:rPr>
                <a:t>подход к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эволюционным моделям передачи информации</a:t>
              </a:r>
              <a:r>
                <a:rPr lang="ru-RU" sz="2400" dirty="0">
                  <a:latin typeface="Titillium" panose="00000500000000000000" pitchFamily="50" charset="0"/>
                </a:rPr>
                <a:t>, который основывается на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концепции </a:t>
              </a:r>
              <a:r>
                <a:rPr lang="ru-RU" sz="2400" dirty="0" err="1">
                  <a:solidFill>
                    <a:srgbClr val="3CBEB4"/>
                  </a:solidFill>
                  <a:latin typeface="Titillium" panose="00000500000000000000" pitchFamily="50" charset="0"/>
                </a:rPr>
                <a:t>мемов</a:t>
              </a:r>
              <a:r>
                <a:rPr lang="ru-RU" sz="2400" dirty="0">
                  <a:latin typeface="Titillium" panose="00000500000000000000" pitchFamily="50" charset="0"/>
                </a:rPr>
                <a:t>, рассматривающей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идеи</a:t>
              </a:r>
              <a:r>
                <a:rPr lang="ru-RU" sz="2400" dirty="0">
                  <a:latin typeface="Titillium" panose="00000500000000000000" pitchFamily="50" charset="0"/>
                </a:rPr>
                <a:t> как единицы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культурной</a:t>
              </a:r>
              <a:r>
                <a:rPr lang="ru-RU" sz="2400" dirty="0">
                  <a:latin typeface="Titillium" panose="00000500000000000000" pitchFamily="50" charset="0"/>
                </a:rPr>
                <a:t>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информации</a:t>
              </a:r>
              <a:r>
                <a:rPr lang="ru-RU" sz="2400" dirty="0">
                  <a:latin typeface="Titillium" panose="00000500000000000000" pitchFamily="50" charset="0"/>
                </a:rPr>
                <a:t>, распространяемые между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людьми</a:t>
              </a:r>
              <a:r>
                <a:rPr lang="ru-RU" sz="2400" dirty="0">
                  <a:latin typeface="Titillium" panose="00000500000000000000" pitchFamily="50" charset="0"/>
                </a:rPr>
                <a:t> посредством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имитации</a:t>
              </a:r>
              <a:r>
                <a:rPr lang="ru-RU" sz="2400" dirty="0">
                  <a:latin typeface="Titillium" panose="00000500000000000000" pitchFamily="50" charset="0"/>
                </a:rPr>
                <a:t>, </a:t>
              </a:r>
              <a:r>
                <a:rPr lang="ru-RU" sz="2400" dirty="0">
                  <a:solidFill>
                    <a:srgbClr val="3CBEB4"/>
                  </a:solidFill>
                  <a:latin typeface="Titillium" panose="00000500000000000000" pitchFamily="50" charset="0"/>
                </a:rPr>
                <a:t>научения</a:t>
              </a:r>
              <a:r>
                <a:rPr lang="ru-RU" sz="2400" dirty="0">
                  <a:latin typeface="Titillium" panose="00000500000000000000" pitchFamily="50" charset="0"/>
                </a:rPr>
                <a:t> и др.</a:t>
              </a:r>
              <a:endParaRPr lang="en-US" sz="2400" dirty="0">
                <a:latin typeface="Titillium" panose="00000500000000000000" pitchFamily="50" charset="0"/>
              </a:endParaRPr>
            </a:p>
          </p:txBody>
        </p:sp>
      </p:grpSp>
      <p:grpSp>
        <p:nvGrpSpPr>
          <p:cNvPr id="34" name="Group 15"/>
          <p:cNvGrpSpPr/>
          <p:nvPr/>
        </p:nvGrpSpPr>
        <p:grpSpPr>
          <a:xfrm rot="2700000">
            <a:off x="950634" y="2112887"/>
            <a:ext cx="1554480" cy="1554480"/>
            <a:chOff x="2358572" y="1016001"/>
            <a:chExt cx="856342" cy="856342"/>
          </a:xfrm>
          <a:effectLst/>
        </p:grpSpPr>
        <p:cxnSp>
          <p:nvCxnSpPr>
            <p:cNvPr id="36" name="Straight Connector 16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9050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7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9050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8"/>
          <p:cNvGrpSpPr/>
          <p:nvPr/>
        </p:nvGrpSpPr>
        <p:grpSpPr>
          <a:xfrm rot="2700000">
            <a:off x="354079" y="2359439"/>
            <a:ext cx="2743200" cy="2743200"/>
            <a:chOff x="2358572" y="1016001"/>
            <a:chExt cx="856342" cy="856342"/>
          </a:xfrm>
          <a:effectLst/>
        </p:grpSpPr>
        <p:cxnSp>
          <p:nvCxnSpPr>
            <p:cNvPr id="39" name="Straight Connector 19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381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0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381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1"/>
          <p:cNvGrpSpPr/>
          <p:nvPr/>
        </p:nvGrpSpPr>
        <p:grpSpPr>
          <a:xfrm rot="2700000">
            <a:off x="2103727" y="3994017"/>
            <a:ext cx="640080" cy="640080"/>
            <a:chOff x="2358572" y="1016001"/>
            <a:chExt cx="856342" cy="856342"/>
          </a:xfrm>
          <a:effectLst/>
        </p:grpSpPr>
        <p:cxnSp>
          <p:nvCxnSpPr>
            <p:cNvPr id="42" name="Straight Connector 22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3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24"/>
          <p:cNvGrpSpPr/>
          <p:nvPr/>
        </p:nvGrpSpPr>
        <p:grpSpPr>
          <a:xfrm rot="2700000">
            <a:off x="3154213" y="2268534"/>
            <a:ext cx="914400" cy="914400"/>
            <a:chOff x="2358572" y="1016001"/>
            <a:chExt cx="856342" cy="856342"/>
          </a:xfrm>
          <a:effectLst/>
        </p:grpSpPr>
        <p:cxnSp>
          <p:nvCxnSpPr>
            <p:cNvPr id="45" name="Straight Connector 25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6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53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r="24320"/>
          <a:stretch>
            <a:fillRect/>
          </a:stretch>
        </p:blipFill>
        <p:spPr/>
      </p:pic>
      <p:sp>
        <p:nvSpPr>
          <p:cNvPr id="14" name="TextBox 13"/>
          <p:cNvSpPr txBox="1"/>
          <p:nvPr userDrawn="1"/>
        </p:nvSpPr>
        <p:spPr>
          <a:xfrm>
            <a:off x="4825437" y="520171"/>
            <a:ext cx="61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accent2"/>
                </a:solidFill>
                <a:latin typeface="Titillium" panose="00000500000000000000" pitchFamily="50" charset="0"/>
              </a:rPr>
              <a:t>Меметика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32470" y="1455545"/>
            <a:ext cx="61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>
                <a:latin typeface="Titillium" panose="00000500000000000000" pitchFamily="50" charset="0"/>
              </a:rPr>
              <a:t>Концепция и теория </a:t>
            </a:r>
            <a:r>
              <a:rPr lang="ru-RU" sz="2400" dirty="0" err="1">
                <a:latin typeface="Titillium" panose="00000500000000000000" pitchFamily="50" charset="0"/>
              </a:rPr>
              <a:t>мемов</a:t>
            </a:r>
            <a:r>
              <a:rPr lang="ru-RU" sz="2400" dirty="0">
                <a:latin typeface="Titillium" panose="00000500000000000000" pitchFamily="50" charset="0"/>
              </a:rPr>
              <a:t> развивается в рамках до сих еще имеющей статус непризнанной науки </a:t>
            </a:r>
            <a:r>
              <a:rPr lang="ru-RU" sz="2400" dirty="0" err="1">
                <a:latin typeface="Titillium" panose="00000500000000000000" pitchFamily="50" charset="0"/>
              </a:rPr>
              <a:t>меметики</a:t>
            </a:r>
            <a:r>
              <a:rPr lang="ru-RU" sz="2400" dirty="0">
                <a:latin typeface="Titillium" panose="00000500000000000000" pitchFamily="50" charset="0"/>
              </a:rPr>
              <a:t>, сторонники которой стремятся выяснить причины возникновения </a:t>
            </a:r>
            <a:r>
              <a:rPr lang="ru-RU" sz="2400" dirty="0" err="1">
                <a:latin typeface="Titillium" panose="00000500000000000000" pitchFamily="50" charset="0"/>
              </a:rPr>
              <a:t>мемов</a:t>
            </a:r>
            <a:r>
              <a:rPr lang="ru-RU" sz="2400" dirty="0">
                <a:latin typeface="Titillium" panose="00000500000000000000" pitchFamily="50" charset="0"/>
              </a:rPr>
              <a:t> и механизмы их распространения. </a:t>
            </a:r>
            <a:r>
              <a:rPr lang="ru-RU" sz="2400" dirty="0" err="1">
                <a:latin typeface="Titillium" panose="00000500000000000000" pitchFamily="50" charset="0"/>
              </a:rPr>
              <a:t>Меметика</a:t>
            </a:r>
            <a:r>
              <a:rPr lang="ru-RU" sz="2400" dirty="0">
                <a:latin typeface="Titillium" panose="00000500000000000000" pitchFamily="50" charset="0"/>
              </a:rPr>
              <a:t> также изучает вопрос о степени восприимчивости людей к </a:t>
            </a:r>
            <a:r>
              <a:rPr lang="ru-RU" sz="2400" dirty="0" err="1">
                <a:latin typeface="Titillium" panose="00000500000000000000" pitchFamily="50" charset="0"/>
              </a:rPr>
              <a:t>мемам</a:t>
            </a:r>
            <a:r>
              <a:rPr lang="ru-RU" sz="2400" dirty="0">
                <a:latin typeface="Titillium" panose="00000500000000000000" pitchFamily="50" charset="0"/>
              </a:rPr>
              <a:t> и о способности разных людей к распространению </a:t>
            </a:r>
            <a:r>
              <a:rPr lang="ru-RU" sz="2400" dirty="0" err="1">
                <a:latin typeface="Titillium" panose="00000500000000000000" pitchFamily="50" charset="0"/>
              </a:rPr>
              <a:t>метов</a:t>
            </a:r>
            <a:r>
              <a:rPr lang="ru-RU" sz="2400" dirty="0">
                <a:latin typeface="Titillium" panose="00000500000000000000" pitchFamily="50" charset="0"/>
              </a:rPr>
              <a:t>.</a:t>
            </a:r>
            <a:endParaRPr lang="en-US" sz="2400" dirty="0">
              <a:latin typeface="Titillium" panose="00000500000000000000" pitchFamily="50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2700000">
            <a:off x="2604445" y="1399793"/>
            <a:ext cx="1828800" cy="1828800"/>
            <a:chOff x="2358572" y="1016001"/>
            <a:chExt cx="856342" cy="856342"/>
          </a:xfrm>
          <a:effectLst/>
        </p:grpSpPr>
        <p:cxnSp>
          <p:nvCxnSpPr>
            <p:cNvPr id="24" name="Straight Connector 23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2700000">
            <a:off x="3309914" y="1366613"/>
            <a:ext cx="914400" cy="914400"/>
            <a:chOff x="2358572" y="1016001"/>
            <a:chExt cx="856342" cy="856342"/>
          </a:xfrm>
          <a:effectLst/>
        </p:grpSpPr>
        <p:cxnSp>
          <p:nvCxnSpPr>
            <p:cNvPr id="18" name="Straight Connector 17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2700000">
            <a:off x="3516194" y="1860798"/>
            <a:ext cx="457200" cy="457200"/>
            <a:chOff x="2358572" y="1016001"/>
            <a:chExt cx="856342" cy="856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1" name="Straight Connector 20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33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2067" y="485092"/>
            <a:ext cx="6474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tillium" panose="00000500000000000000" pitchFamily="50" charset="0"/>
              </a:rPr>
              <a:t>ИНФОРМАЦИОННОЕ ПИСЬМО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1933" y="1342515"/>
            <a:ext cx="11855116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Кафедра социокультурного развития территорий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Екатеринбургской академии современного искусства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22 февраля по 22 апреля 2021 года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</a:t>
            </a:r>
            <a:endParaRPr lang="ru-RU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Всероссийский Конкурс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«Философия в комиксах и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мемах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300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7895" y="382768"/>
            <a:ext cx="504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Titillium" panose="00000500000000000000" pitchFamily="50" charset="0"/>
              </a:rPr>
              <a:t>СОДЕРЖАНИЕ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69935" y="1319382"/>
            <a:ext cx="7516009" cy="1158850"/>
            <a:chOff x="7070849" y="1309772"/>
            <a:chExt cx="7516009" cy="1158849"/>
          </a:xfrm>
        </p:grpSpPr>
        <p:grpSp>
          <p:nvGrpSpPr>
            <p:cNvPr id="15" name="Group 14"/>
            <p:cNvGrpSpPr/>
            <p:nvPr/>
          </p:nvGrpSpPr>
          <p:grpSpPr>
            <a:xfrm>
              <a:off x="7070849" y="1309772"/>
              <a:ext cx="975971" cy="1158849"/>
              <a:chOff x="6498419" y="1309772"/>
              <a:chExt cx="975971" cy="115884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651430" y="1309772"/>
                <a:ext cx="822960" cy="8229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1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8100000" flipH="1">
                <a:off x="6498419" y="2102861"/>
                <a:ext cx="0" cy="365760"/>
              </a:xfrm>
              <a:prstGeom prst="line">
                <a:avLst/>
              </a:prstGeom>
              <a:ln w="952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8328982" y="1399461"/>
              <a:ext cx="6257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Titillium" panose="00000500000000000000" pitchFamily="50" charset="0"/>
                </a:rPr>
                <a:t>Мем</a:t>
              </a:r>
              <a:r>
                <a:rPr lang="ru-RU" sz="3200" b="1" dirty="0">
                  <a:latin typeface="Titillium" panose="00000500000000000000" pitchFamily="50" charset="0"/>
                </a:rPr>
                <a:t>: попытка дефиниции</a:t>
              </a:r>
              <a:endParaRPr lang="en-US" sz="3200" b="1" dirty="0">
                <a:solidFill>
                  <a:schemeClr val="accent2"/>
                </a:solidFill>
                <a:latin typeface="Titillium" panose="00000500000000000000" pitchFamily="50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99250" y="4640731"/>
            <a:ext cx="10178770" cy="1540355"/>
            <a:chOff x="7223860" y="1309772"/>
            <a:chExt cx="10178769" cy="1540355"/>
          </a:xfrm>
        </p:grpSpPr>
        <p:grpSp>
          <p:nvGrpSpPr>
            <p:cNvPr id="25" name="Group 24"/>
            <p:cNvGrpSpPr/>
            <p:nvPr/>
          </p:nvGrpSpPr>
          <p:grpSpPr>
            <a:xfrm>
              <a:off x="7223860" y="1309772"/>
              <a:ext cx="1723235" cy="1540355"/>
              <a:chOff x="6651430" y="1309772"/>
              <a:chExt cx="1723235" cy="154035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651430" y="1309772"/>
                <a:ext cx="822960" cy="8229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2700000" flipH="1">
                <a:off x="8191785" y="2667247"/>
                <a:ext cx="0" cy="365760"/>
              </a:xfrm>
              <a:prstGeom prst="line">
                <a:avLst/>
              </a:prstGeom>
              <a:ln w="952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8328983" y="1481651"/>
              <a:ext cx="90736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Titillium" panose="00000500000000000000" pitchFamily="50" charset="0"/>
                </a:rPr>
                <a:t>Постинтернетный</a:t>
              </a:r>
              <a:r>
                <a:rPr lang="ru-RU" sz="3200" b="1" dirty="0">
                  <a:latin typeface="Titillium" panose="00000500000000000000" pitchFamily="50" charset="0"/>
                </a:rPr>
                <a:t> прогноз в аспекте </a:t>
              </a:r>
              <a:r>
                <a:rPr lang="ru-RU" sz="3200" b="1" dirty="0" err="1">
                  <a:latin typeface="Titillium" panose="00000500000000000000" pitchFamily="50" charset="0"/>
                </a:rPr>
                <a:t>конитивно</a:t>
              </a:r>
              <a:r>
                <a:rPr lang="ru-RU" sz="3200" b="1" dirty="0">
                  <a:latin typeface="Titillium" panose="00000500000000000000" pitchFamily="50" charset="0"/>
                </a:rPr>
                <a:t>-языковых способностей</a:t>
              </a:r>
              <a:endParaRPr lang="en-US" sz="3200" b="1" dirty="0">
                <a:latin typeface="Titillium" panose="00000500000000000000" pitchFamily="50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22946" y="2878930"/>
            <a:ext cx="9888484" cy="1540356"/>
            <a:chOff x="1722945" y="2976084"/>
            <a:chExt cx="9888484" cy="1540355"/>
          </a:xfrm>
        </p:grpSpPr>
        <p:grpSp>
          <p:nvGrpSpPr>
            <p:cNvPr id="17" name="Group 16"/>
            <p:cNvGrpSpPr/>
            <p:nvPr/>
          </p:nvGrpSpPr>
          <p:grpSpPr>
            <a:xfrm>
              <a:off x="1722945" y="2976084"/>
              <a:ext cx="9888484" cy="1540355"/>
              <a:chOff x="7223860" y="1309772"/>
              <a:chExt cx="9888484" cy="15403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223860" y="1309772"/>
                <a:ext cx="1723235" cy="1540355"/>
                <a:chOff x="6651430" y="1309772"/>
                <a:chExt cx="1723235" cy="154035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6651430" y="1309772"/>
                  <a:ext cx="822960" cy="8229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rot="2700000" flipH="1">
                  <a:off x="8191785" y="2667247"/>
                  <a:ext cx="0" cy="365760"/>
                </a:xfrm>
                <a:prstGeom prst="line">
                  <a:avLst/>
                </a:prstGeom>
                <a:ln w="952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8328984" y="1309772"/>
                <a:ext cx="87833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latin typeface="Titillium" panose="00000500000000000000" pitchFamily="50" charset="0"/>
                  </a:rPr>
                  <a:t>Модели визуально-вербального нарратива</a:t>
                </a:r>
                <a:endParaRPr lang="en-US" sz="3200" b="1" dirty="0">
                  <a:latin typeface="Titillium" panose="00000500000000000000" pitchFamily="50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1846177" y="3156463"/>
              <a:ext cx="641671" cy="492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1" b="1" dirty="0">
                  <a:solidFill>
                    <a:schemeClr val="bg2"/>
                  </a:solidFill>
                  <a:latin typeface="Titillium" panose="00000500000000000000" pitchFamily="50" charset="0"/>
                </a:rPr>
                <a:t>2.</a:t>
              </a:r>
              <a:endParaRPr lang="en-US" sz="2601" dirty="0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822483" y="4827232"/>
            <a:ext cx="641673" cy="49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1" b="1" dirty="0">
                <a:solidFill>
                  <a:schemeClr val="bg2"/>
                </a:solidFill>
                <a:latin typeface="Titillium" panose="00000500000000000000" pitchFamily="50" charset="0"/>
              </a:rPr>
              <a:t>3.</a:t>
            </a:r>
            <a:endParaRPr lang="en-US" sz="260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846177" y="1471995"/>
            <a:ext cx="641673" cy="49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1" b="1" dirty="0">
                <a:solidFill>
                  <a:schemeClr val="bg2"/>
                </a:solidFill>
                <a:latin typeface="Titillium" panose="00000500000000000000" pitchFamily="50" charset="0"/>
              </a:rPr>
              <a:t>1.</a:t>
            </a:r>
            <a:endParaRPr lang="en-US" sz="2601" dirty="0"/>
          </a:p>
        </p:txBody>
      </p:sp>
    </p:spTree>
    <p:extLst>
      <p:ext uri="{BB962C8B-B14F-4D97-AF65-F5344CB8AC3E}">
        <p14:creationId xmlns:p14="http://schemas.microsoft.com/office/powerpoint/2010/main" val="27907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48788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/>
          </a:p>
        </p:txBody>
      </p:sp>
      <p:sp>
        <p:nvSpPr>
          <p:cNvPr id="4" name="TextBox 3"/>
          <p:cNvSpPr txBox="1"/>
          <p:nvPr/>
        </p:nvSpPr>
        <p:spPr>
          <a:xfrm>
            <a:off x="593468" y="1086462"/>
            <a:ext cx="5452329" cy="5417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6601" b="1" dirty="0">
                <a:solidFill>
                  <a:schemeClr val="bg1"/>
                </a:solidFill>
                <a:latin typeface="+mj-lt"/>
              </a:rPr>
              <a:t>Немного теории</a:t>
            </a:r>
          </a:p>
          <a:p>
            <a:pPr>
              <a:spcAft>
                <a:spcPts val="1200"/>
              </a:spcAft>
            </a:pPr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ru-RU" sz="5401" b="1" dirty="0">
                <a:solidFill>
                  <a:schemeClr val="accent2"/>
                </a:solidFill>
                <a:latin typeface="+mj-lt"/>
              </a:rPr>
              <a:t>(в границах формулировки темы)</a:t>
            </a:r>
            <a:endParaRPr lang="en-US" sz="5401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 rot="2700000">
            <a:off x="4962613" y="2056657"/>
            <a:ext cx="2743200" cy="2743200"/>
            <a:chOff x="2358572" y="1016001"/>
            <a:chExt cx="856342" cy="856342"/>
          </a:xfrm>
          <a:effectLst>
            <a:glow rad="152400">
              <a:schemeClr val="tx1">
                <a:alpha val="10000"/>
              </a:schemeClr>
            </a:glow>
          </a:effectLst>
        </p:grpSpPr>
        <p:cxnSp>
          <p:nvCxnSpPr>
            <p:cNvPr id="6" name="Straight Connector 5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 userDrawn="1"/>
        </p:nvSpPr>
        <p:spPr>
          <a:xfrm>
            <a:off x="7997446" y="1122183"/>
            <a:ext cx="3875241" cy="209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1" b="1" spc="400" dirty="0">
                <a:latin typeface="+mj-lt"/>
              </a:rPr>
              <a:t>Интернет-</a:t>
            </a:r>
            <a:r>
              <a:rPr lang="ru-RU" sz="2601" b="1" spc="400" dirty="0" err="1">
                <a:latin typeface="+mj-lt"/>
              </a:rPr>
              <a:t>мем</a:t>
            </a:r>
            <a:r>
              <a:rPr lang="ru-RU" sz="2601" b="1" spc="400" dirty="0">
                <a:latin typeface="+mj-lt"/>
              </a:rPr>
              <a:t> ‒ единица передачи информации в интернет-среде.</a:t>
            </a:r>
            <a:endParaRPr lang="en-US" sz="2601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7443" y="3823356"/>
            <a:ext cx="4065956" cy="249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 spc="400">
                <a:latin typeface="+mj-lt"/>
              </a:defRPr>
            </a:lvl1pPr>
          </a:lstStyle>
          <a:p>
            <a:r>
              <a:rPr lang="ru-RU" sz="2601" dirty="0"/>
              <a:t>Слово </a:t>
            </a:r>
            <a:r>
              <a:rPr lang="ru-RU" sz="2601" i="1" dirty="0" err="1">
                <a:solidFill>
                  <a:srgbClr val="002060"/>
                </a:solidFill>
              </a:rPr>
              <a:t>мем</a:t>
            </a:r>
            <a:r>
              <a:rPr lang="ru-RU" sz="2601" dirty="0"/>
              <a:t> было образовано по аналогии со словом </a:t>
            </a:r>
            <a:r>
              <a:rPr lang="ru-RU" sz="2601" i="1" dirty="0">
                <a:solidFill>
                  <a:srgbClr val="002060"/>
                </a:solidFill>
              </a:rPr>
              <a:t>ген</a:t>
            </a:r>
            <a:r>
              <a:rPr lang="ru-RU" sz="2601" dirty="0"/>
              <a:t> (англ. </a:t>
            </a:r>
            <a:r>
              <a:rPr lang="ru-RU" sz="2601" dirty="0" err="1"/>
              <a:t>gene</a:t>
            </a:r>
            <a:r>
              <a:rPr lang="ru-RU" sz="2601" dirty="0"/>
              <a:t> (ген) и </a:t>
            </a:r>
            <a:r>
              <a:rPr lang="ru-RU" sz="2601" dirty="0" err="1"/>
              <a:t>meme</a:t>
            </a:r>
            <a:r>
              <a:rPr lang="ru-RU" sz="2601" dirty="0"/>
              <a:t> (</a:t>
            </a:r>
            <a:r>
              <a:rPr lang="ru-RU" sz="2601" dirty="0" err="1"/>
              <a:t>мем</a:t>
            </a:r>
            <a:r>
              <a:rPr lang="ru-RU" sz="2601" dirty="0"/>
              <a:t>))</a:t>
            </a:r>
            <a:endParaRPr lang="en-US" sz="2601" dirty="0"/>
          </a:p>
        </p:txBody>
      </p:sp>
      <p:grpSp>
        <p:nvGrpSpPr>
          <p:cNvPr id="22" name="Group 21"/>
          <p:cNvGrpSpPr/>
          <p:nvPr/>
        </p:nvGrpSpPr>
        <p:grpSpPr>
          <a:xfrm rot="2700000">
            <a:off x="6169503" y="3131525"/>
            <a:ext cx="457200" cy="457200"/>
            <a:chOff x="2358572" y="1016001"/>
            <a:chExt cx="856342" cy="856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3" name="Straight Connector 22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2700000">
            <a:off x="5947550" y="1544024"/>
            <a:ext cx="1280160" cy="1280160"/>
            <a:chOff x="2358572" y="1016001"/>
            <a:chExt cx="856342" cy="856342"/>
          </a:xfrm>
          <a:effectLst>
            <a:glow rad="152400">
              <a:schemeClr val="tx1">
                <a:alpha val="10000"/>
              </a:schemeClr>
            </a:glow>
          </a:effectLst>
        </p:grpSpPr>
        <p:cxnSp>
          <p:nvCxnSpPr>
            <p:cNvPr id="26" name="Straight Connector 25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2700000">
            <a:off x="6757218" y="2056630"/>
            <a:ext cx="914400" cy="914400"/>
            <a:chOff x="2358572" y="1016001"/>
            <a:chExt cx="856342" cy="856342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6876" y="666851"/>
            <a:ext cx="61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Интернет-</a:t>
            </a:r>
            <a:r>
              <a:rPr lang="ru-RU" sz="4800" dirty="0" err="1"/>
              <a:t>мем</a:t>
            </a:r>
            <a:endParaRPr lang="en-US" sz="48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8369" y="1991229"/>
            <a:ext cx="9969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 spc="400">
                <a:latin typeface="+mj-lt"/>
              </a:defRPr>
            </a:lvl1pPr>
          </a:lstStyle>
          <a:p>
            <a:r>
              <a:rPr lang="ru-RU" sz="3600" b="0" dirty="0"/>
              <a:t>рассматривается как современный </a:t>
            </a:r>
            <a:r>
              <a:rPr lang="ru-RU" sz="3600" b="0" dirty="0" err="1"/>
              <a:t>медиадискурс</a:t>
            </a:r>
            <a:r>
              <a:rPr lang="ru-RU" sz="3600" b="0" dirty="0"/>
              <a:t> с такими характеристиками: эмоциональность, анонимность, </a:t>
            </a:r>
            <a:r>
              <a:rPr lang="ru-RU" sz="3600" b="0" dirty="0" err="1"/>
              <a:t>клиповость</a:t>
            </a:r>
            <a:r>
              <a:rPr lang="ru-RU" sz="3600" b="0" dirty="0"/>
              <a:t>, стилистически сниженный характер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87418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50982" y="2036722"/>
            <a:ext cx="5472048" cy="4118488"/>
            <a:chOff x="2706922" y="1725334"/>
            <a:chExt cx="5472048" cy="4118487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2706922" y="1725334"/>
              <a:ext cx="5472048" cy="58456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ru-RU" sz="2000" spc="201" dirty="0">
                  <a:latin typeface="+mn-lt"/>
                </a:rPr>
                <a:t>Визуальная антропология и визуальная социология, с одной стороны, и свободный от конвенций любого рода вербальный аргумент.</a:t>
              </a:r>
              <a:endParaRPr lang="en-US" sz="2000" spc="201" dirty="0"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06922" y="4212605"/>
              <a:ext cx="516093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spc="201" dirty="0" err="1">
                  <a:ea typeface="Source Sans Pro Black" charset="0"/>
                  <a:cs typeface="Source Sans Pro Black" charset="0"/>
                </a:rPr>
                <a:t>Креолизованный</a:t>
              </a:r>
              <a:r>
                <a:rPr lang="ru-RU" sz="2000" b="1" spc="201" dirty="0">
                  <a:ea typeface="Source Sans Pro Black" charset="0"/>
                  <a:cs typeface="Source Sans Pro Black" charset="0"/>
                </a:rPr>
                <a:t> </a:t>
              </a:r>
              <a:r>
                <a:rPr lang="ru-RU" sz="2000" b="1" spc="201" dirty="0" err="1">
                  <a:ea typeface="Source Sans Pro Black" charset="0"/>
                  <a:cs typeface="Source Sans Pro Black" charset="0"/>
                </a:rPr>
                <a:t>мем</a:t>
              </a:r>
              <a:r>
                <a:rPr lang="ru-RU" sz="2000" b="1" spc="201" dirty="0">
                  <a:ea typeface="Source Sans Pro Black" charset="0"/>
                  <a:cs typeface="Source Sans Pro Black" charset="0"/>
                </a:rPr>
                <a:t> включает две знаковые системы, взаимодействие которых конструктивно и определяет типологические группы </a:t>
              </a:r>
              <a:r>
                <a:rPr lang="ru-RU" sz="2000" b="1" spc="201" dirty="0" err="1">
                  <a:ea typeface="Source Sans Pro Black" charset="0"/>
                  <a:cs typeface="Source Sans Pro Black" charset="0"/>
                </a:rPr>
                <a:t>мемов</a:t>
              </a:r>
              <a:r>
                <a:rPr lang="ru-RU" sz="2000" b="1" spc="201" dirty="0">
                  <a:ea typeface="Source Sans Pro Black" charset="0"/>
                  <a:cs typeface="Source Sans Pro Black" charset="0"/>
                </a:rPr>
                <a:t>.</a:t>
              </a:r>
              <a:endParaRPr lang="en-US" sz="2000" b="1" spc="201" dirty="0">
                <a:ea typeface="Source Sans Pro Black" charset="0"/>
                <a:cs typeface="Source Sans Pro Black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54157" y="1131310"/>
            <a:ext cx="61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tillium" panose="00000500000000000000" pitchFamily="50" charset="0"/>
              </a:rPr>
              <a:t>Визуально-вербальный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21527"/>
            <a:ext cx="5512485" cy="49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71" b="1171"/>
          <a:stretch>
            <a:fillRect/>
          </a:stretch>
        </p:blipFill>
        <p:spPr>
          <a:xfrm>
            <a:off x="653144" y="2722675"/>
            <a:ext cx="4034971" cy="38987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54157" y="1131310"/>
            <a:ext cx="61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tillium" panose="00000500000000000000" pitchFamily="50" charset="0"/>
              </a:rPr>
              <a:t>Визуально-вербальный</a:t>
            </a:r>
            <a:endParaRPr lang="en-US" sz="3600" b="1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5984" y="2998448"/>
            <a:ext cx="6856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Titillium" panose="00000500000000000000" pitchFamily="50" charset="0"/>
              </a:rPr>
              <a:t>Мемы</a:t>
            </a:r>
            <a:r>
              <a:rPr lang="ru-RU" sz="2400" b="1" i="1" dirty="0">
                <a:latin typeface="Titillium" panose="00000500000000000000" pitchFamily="50" charset="0"/>
              </a:rPr>
              <a:t> – текущий культурный нарратив, вносящий свой вклад в расширение реальности, реализующий потенциал </a:t>
            </a:r>
            <a:r>
              <a:rPr lang="ru-RU" sz="2400" b="1" i="1" dirty="0" err="1">
                <a:latin typeface="Titillium" panose="00000500000000000000" pitchFamily="50" charset="0"/>
              </a:rPr>
              <a:t>самореплицирования</a:t>
            </a:r>
            <a:r>
              <a:rPr lang="ru-RU" sz="2400" b="1" i="1" dirty="0">
                <a:latin typeface="Titillium" panose="00000500000000000000" pitchFamily="50" charset="0"/>
              </a:rPr>
              <a:t> на основе идеи, слова, популярной фразы и приписывающий психические состояния, чувства самому себе и другим людям</a:t>
            </a:r>
            <a:endParaRPr lang="en-US" sz="2400" b="1" i="1" dirty="0">
              <a:solidFill>
                <a:schemeClr val="tx1">
                  <a:alpha val="60000"/>
                </a:schemeClr>
              </a:solidFill>
              <a:latin typeface="Titillium" panose="00000500000000000000" pitchFamily="50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700000">
            <a:off x="2939119" y="1780203"/>
            <a:ext cx="640080" cy="640080"/>
            <a:chOff x="2358572" y="1016001"/>
            <a:chExt cx="856342" cy="856342"/>
          </a:xfrm>
          <a:effectLst/>
        </p:grpSpPr>
        <p:cxnSp>
          <p:nvCxnSpPr>
            <p:cNvPr id="37" name="Straight Connector 36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7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r="31714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 rot="2700000">
            <a:off x="7003411" y="1166866"/>
            <a:ext cx="457200" cy="457200"/>
            <a:chOff x="2358572" y="1016001"/>
            <a:chExt cx="856342" cy="856342"/>
          </a:xfrm>
          <a:effectLst/>
        </p:grpSpPr>
        <p:cxnSp>
          <p:nvCxnSpPr>
            <p:cNvPr id="5" name="Straight Connector 4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rot="2700000">
            <a:off x="9777022" y="4741667"/>
            <a:ext cx="1280160" cy="1280160"/>
            <a:chOff x="2358572" y="1016001"/>
            <a:chExt cx="856342" cy="856342"/>
          </a:xfrm>
          <a:effectLst/>
        </p:grpSpPr>
        <p:cxnSp>
          <p:nvCxnSpPr>
            <p:cNvPr id="8" name="Straight Connector 7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52284" y="2054829"/>
            <a:ext cx="5037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tillium" panose="00000500000000000000" pitchFamily="50" charset="0"/>
              </a:rPr>
              <a:t>Мемотипы</a:t>
            </a:r>
            <a:r>
              <a:rPr lang="ru-RU" sz="3600" b="1" dirty="0">
                <a:latin typeface="Titillium" panose="00000500000000000000" pitchFamily="50" charset="0"/>
              </a:rPr>
              <a:t> ‒ форматы </a:t>
            </a:r>
            <a:r>
              <a:rPr lang="ru-RU" sz="3600" b="1" dirty="0" err="1">
                <a:latin typeface="Titillium" panose="00000500000000000000" pitchFamily="50" charset="0"/>
              </a:rPr>
              <a:t>мультимодального</a:t>
            </a:r>
            <a:r>
              <a:rPr lang="ru-RU" sz="3600" b="1" dirty="0">
                <a:latin typeface="Titillium" panose="00000500000000000000" pitchFamily="50" charset="0"/>
              </a:rPr>
              <a:t> содержания </a:t>
            </a:r>
            <a:r>
              <a:rPr lang="ru-RU" sz="3600" b="1" dirty="0" err="1">
                <a:latin typeface="Titillium" panose="00000500000000000000" pitchFamily="50" charset="0"/>
              </a:rPr>
              <a:t>мема</a:t>
            </a:r>
            <a:endParaRPr lang="en-US" sz="3600" b="1" dirty="0">
              <a:latin typeface="Titillium" panose="00000500000000000000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2700000">
            <a:off x="-605451" y="620971"/>
            <a:ext cx="1554480" cy="1554480"/>
            <a:chOff x="2358572" y="1016001"/>
            <a:chExt cx="856342" cy="856342"/>
          </a:xfrm>
          <a:effectLst/>
        </p:grpSpPr>
        <p:cxnSp>
          <p:nvCxnSpPr>
            <p:cNvPr id="17" name="Straight Connector 16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9050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9050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2700000">
            <a:off x="-1202006" y="867523"/>
            <a:ext cx="2743200" cy="2743200"/>
            <a:chOff x="2358572" y="1016001"/>
            <a:chExt cx="856342" cy="856342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381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381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2700000">
            <a:off x="547644" y="2502101"/>
            <a:ext cx="640080" cy="640080"/>
            <a:chOff x="2358572" y="1016001"/>
            <a:chExt cx="856342" cy="856342"/>
          </a:xfrm>
          <a:effectLst/>
        </p:grpSpPr>
        <p:cxnSp>
          <p:nvCxnSpPr>
            <p:cNvPr id="23" name="Straight Connector 22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2700000">
            <a:off x="1598128" y="776618"/>
            <a:ext cx="914400" cy="914400"/>
            <a:chOff x="2358572" y="1016001"/>
            <a:chExt cx="856342" cy="856342"/>
          </a:xfrm>
          <a:effectLst/>
        </p:grpSpPr>
        <p:cxnSp>
          <p:nvCxnSpPr>
            <p:cNvPr id="26" name="Straight Connector 25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0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49373" y="118933"/>
            <a:ext cx="6183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</a:rPr>
              <a:t>Мемотип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 1.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Интертекстуальные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интердискурсивные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связи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  <p:pic>
        <p:nvPicPr>
          <p:cNvPr id="4" name="Рисунок 3" descr="https://memepedia.ru/wp-content/uploads/2021/01/photo_2021-01-17_18-29-3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04229" cy="685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ricolortvmag.ru/upload/iblock/418/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9" y="3050087"/>
            <a:ext cx="5940425" cy="3341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6684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Doodles Light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14B487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5552"/>
      </a:accent5>
      <a:accent6>
        <a:srgbClr val="9696D2"/>
      </a:accent6>
      <a:hlink>
        <a:srgbClr val="5B9BD5"/>
      </a:hlink>
      <a:folHlink>
        <a:srgbClr val="70AD47"/>
      </a:folHlink>
    </a:clrScheme>
    <a:fontScheme name="Titilium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2332</TotalTime>
  <Words>487</Words>
  <Application>Microsoft Office PowerPoint</Application>
  <PresentationFormat>Широкоэкранный</PresentationFormat>
  <Paragraphs>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Lato Light</vt:lpstr>
      <vt:lpstr>Source Sans Pro</vt:lpstr>
      <vt:lpstr>Source Sans Pro Black</vt:lpstr>
      <vt:lpstr>Titillium</vt:lpstr>
      <vt:lpstr>Titillium Bd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Asus</dc:creator>
  <cp:keywords/>
  <dc:description/>
  <cp:lastModifiedBy>Лара Синельникова</cp:lastModifiedBy>
  <cp:revision>188</cp:revision>
  <dcterms:created xsi:type="dcterms:W3CDTF">2016-11-12T04:56:49Z</dcterms:created>
  <dcterms:modified xsi:type="dcterms:W3CDTF">2023-03-12T06:27:42Z</dcterms:modified>
  <cp:category/>
</cp:coreProperties>
</file>