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59" r:id="rId6"/>
    <p:sldId id="265" r:id="rId7"/>
    <p:sldId id="266" r:id="rId8"/>
    <p:sldId id="267" r:id="rId9"/>
    <p:sldId id="272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5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ара Синельникова" initials="ЛС" lastIdx="2" clrIdx="0">
    <p:extLst>
      <p:ext uri="{19B8F6BF-5375-455C-9EA6-DF929625EA0E}">
        <p15:presenceInfo xmlns:p15="http://schemas.microsoft.com/office/powerpoint/2012/main" userId="Лара Синельник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9" d="100"/>
          <a:sy n="59" d="100"/>
        </p:scale>
        <p:origin x="868" y="48"/>
      </p:cViewPr>
      <p:guideLst>
        <p:guide orient="horz" pos="2160"/>
        <p:guide pos="3840"/>
        <p:guide orient="horz" pos="22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02T08:04:37.991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02T10:05:29.334" idx="2">
    <p:pos x="10" y="10"/>
    <p:text>«вторичный», а то и «третичный» текст, представляющий собой реакцию на событие актуальной повестки дня</p:text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E4B54-F5D7-400F-88F8-DB8184190506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72326-E8AE-489D-89AA-7FD6A52CBB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741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72326-E8AE-489D-89AA-7FD6A52CBBD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91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25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79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8098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302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3432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982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48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0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52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96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18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64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0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29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10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3D3A6-06AC-4B1D-AC49-03DF478BF06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607C877-E8BD-4884-99BB-93B1DA85B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14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radiosputnik_bo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BE898D-9407-4B34-8CB9-E495405AC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4449" y="598714"/>
            <a:ext cx="9664926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500" b="1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Интердискурсивность как мотиватор полистилистики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5E4D58-404A-4259-95F8-2FF7286D5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6772" y="4614093"/>
            <a:ext cx="9762898" cy="1126283"/>
          </a:xfrm>
        </p:spPr>
        <p:txBody>
          <a:bodyPr/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7030A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На материале авторского подкаста «На грани» обозревателя радио «Спутник» Михаила Шейнкмана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96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CA6188-DD58-4532-8370-CC54B8DE5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chemeClr val="accent5">
                    <a:lumMod val="75000"/>
                  </a:schemeClr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Разметка текстовых файлов подкастов</a:t>
            </a:r>
            <a:br>
              <a: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627613-2DDA-4CE6-AB2D-5E956797A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189131" cy="410029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Фразеология и паремиология без границ, наслоение и высокая степень редукции</a:t>
            </a:r>
          </a:p>
          <a:p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Игра со смыслами и значениями (паронимическая аттракция, парономазия, окказиональное словообразование)</a:t>
            </a:r>
          </a:p>
          <a:p>
            <a:r>
              <a:rPr lang="ru-RU" sz="180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Аллюзивная интертекстуальность</a:t>
            </a:r>
          </a:p>
          <a:p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Эвфемистическое </a:t>
            </a:r>
            <a:r>
              <a:rPr lang="ru-RU" dirty="0" err="1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перифразирование</a:t>
            </a:r>
            <a:endParaRPr lang="ru-RU" dirty="0">
              <a:solidFill>
                <a:srgbClr val="C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ru-RU" sz="180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Намёк как способ косвенной передачи смысла и оценки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B05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Сигналы множества дискурсов и закреплённых за ними стилей: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политического, научного, разговорного, художественного, криминологического, юридического, кинематографического, мультипликационного и других дискурсов. </a:t>
            </a:r>
          </a:p>
          <a:p>
            <a:pPr marL="0" indent="0" algn="ctr">
              <a:buNone/>
            </a:pPr>
            <a:endParaRPr lang="ru-RU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59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F83D0-20C9-4151-983B-CCD24A73D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0909" y="382341"/>
            <a:ext cx="8911687" cy="128089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Примеры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17BFDE-CE6C-47A4-B17C-984812994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628" y="1330256"/>
            <a:ext cx="8951697" cy="1184343"/>
          </a:xfrm>
          <a:prstGeom prst="rect">
            <a:avLst/>
          </a:prstGeom>
          <a:ln>
            <a:solidFill>
              <a:srgbClr val="00B05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BB4A073-C31E-4F5E-B2A9-011A4C0B47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2904" y="3125258"/>
            <a:ext cx="8823955" cy="890345"/>
          </a:xfrm>
          <a:prstGeom prst="rect">
            <a:avLst/>
          </a:prstGeom>
          <a:ln>
            <a:solidFill>
              <a:srgbClr val="66FF99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B6F826-5ACB-4BBC-886E-F5B74A0FA963}"/>
              </a:ext>
            </a:extLst>
          </p:cNvPr>
          <p:cNvSpPr txBox="1"/>
          <p:nvPr/>
        </p:nvSpPr>
        <p:spPr>
          <a:xfrm>
            <a:off x="1459230" y="4441774"/>
            <a:ext cx="8577399" cy="1077218"/>
          </a:xfrm>
          <a:prstGeom prst="rect">
            <a:avLst/>
          </a:prstGeom>
          <a:noFill/>
          <a:ln>
            <a:solidFill>
              <a:srgbClr val="66FF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А ведь накануне Шольц обещал небывалую индустриальную модернизацию, чтобы к 2045 году "изменить в стране если не все, то очень многое". Не зашло. К тому моменту большинство немцев если не головным, то спинным мозгом уже поняли, какой именно 45-ый им теперь светит.</a:t>
            </a:r>
            <a:endParaRPr lang="ru-RU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C4429C-5D96-4F95-81DA-3A53AEECD2EB}"/>
              </a:ext>
            </a:extLst>
          </p:cNvPr>
          <p:cNvSpPr txBox="1"/>
          <p:nvPr/>
        </p:nvSpPr>
        <p:spPr>
          <a:xfrm>
            <a:off x="1470065" y="5942778"/>
            <a:ext cx="1040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Калейдоскопичность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(быстрая смена образов), </a:t>
            </a:r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аттрактивность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(притяжение), </a:t>
            </a:r>
            <a:r>
              <a:rPr lang="ru-RU" dirty="0" err="1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аппликативность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(прикладывание, прикрепление к основе).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EA0D0CAF-52EE-4AD8-B93D-BCD502BC0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466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2ECDD-10FE-4E25-9B17-01E2BE08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41" y="455209"/>
            <a:ext cx="8911687" cy="128089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О стилистической перспективе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64399D-5FE1-4AB8-BDA4-4A151870F8C5}"/>
              </a:ext>
            </a:extLst>
          </p:cNvPr>
          <p:cNvSpPr txBox="1"/>
          <p:nvPr/>
        </p:nvSpPr>
        <p:spPr>
          <a:xfrm>
            <a:off x="3047999" y="1567543"/>
            <a:ext cx="7489372" cy="41948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«Формулируем стилистическую перспективу как изучение </a:t>
            </a:r>
            <a:r>
              <a:rPr lang="ru-RU" b="1" dirty="0" err="1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интенционального</a:t>
            </a:r>
            <a:r>
              <a:rPr lang="ru-RU" b="1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выбора автором (говорящим) языкового варианта (или создания своего речевого средства), для создания особого коммуникативного пространства, в котором творчески используются все имеющиеся языковые ресурсы и создаются новые, так же подчиняющиеся реализации креативной функции языка, </a:t>
            </a:r>
            <a:r>
              <a:rPr lang="ru-RU" b="1" dirty="0" err="1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окзывающей</a:t>
            </a:r>
            <a:r>
              <a:rPr lang="ru-RU" b="1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активное преобразующее действие» (Клушина Н.И. Креативная функция языка и ее реализация в интернет-коммуникации // Речевое воздействие в разных дискурсах. – Гданьск, 2021. Т. 5. С. 226-227).</a:t>
            </a:r>
            <a:endParaRPr lang="ru-RU" b="1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85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блако слов">
            <a:extLst>
              <a:ext uri="{FF2B5EF4-FFF2-40B4-BE49-F238E27FC236}">
                <a16:creationId xmlns:a16="http://schemas.microsoft.com/office/drawing/2014/main" id="{95DEBC95-2D1C-4A7B-8754-2F9DA1E3B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0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C16C12-A2E1-4461-B9E5-972772CD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Интерпретация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текста в контексте теории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6FF4E7-273C-4334-9BF6-996E885DF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Новые медиа 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— это любые информационно-коммуникативные ресурсы сети Интернет, которые обладают качествами публичного распространения и свободного приобщения пользователей в форме рецептивной и продуктивной текстовой деятельности. (Орлова О. В. Новые медиа в лингвостилистическом освещении // Критика и семиотика. 2020. № 2. С. 421–422).</a:t>
            </a:r>
            <a:endParaRPr lang="ru-RU" sz="1800" dirty="0">
              <a:solidFill>
                <a:srgbClr val="00000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Интердискурсивность 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—</a:t>
            </a:r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пересечение элементов различных дискурсов; отражает взаимодействие различных систем знания, культурных кодов, когнитивных стратегий.</a:t>
            </a:r>
          </a:p>
          <a:p>
            <a:pPr algn="just"/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Когерентность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— смысловое содержание текста в целом; взаимосвязь и согласованность языковых средств для реализации замысла.</a:t>
            </a:r>
          </a:p>
          <a:p>
            <a:endParaRPr lang="ru-RU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14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A49A01-79EF-4B89-878C-23351714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34996"/>
            <a:ext cx="8911687" cy="128089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B05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Интерпретация текста в контексте теории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BDD42A-9FEF-4505-82ED-EA0089FD1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Полистилистика 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– </a:t>
            </a:r>
            <a:r>
              <a:rPr lang="ru-RU" dirty="0">
                <a:solidFill>
                  <a:srgbClr val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принцип и метод объединения в одном тексте разнородных стилевых элементов; это стилистика в </a:t>
            </a:r>
            <a:r>
              <a:rPr lang="ru-RU" dirty="0" err="1">
                <a:solidFill>
                  <a:srgbClr val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интердискурсивной</a:t>
            </a:r>
            <a:r>
              <a:rPr lang="ru-RU" dirty="0">
                <a:solidFill>
                  <a:srgbClr val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парадигме.</a:t>
            </a:r>
            <a:endParaRPr lang="pl-PL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pl-PL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pl-PL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Когнитивная стилистика </a:t>
            </a:r>
            <a:r>
              <a:rPr lang="ru-RU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– когнитивное изучение стилистических приемов, которые служат средством передачи ментального состояния, связанного с передачей событийной информации.</a:t>
            </a:r>
            <a:endParaRPr lang="ru-RU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015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E9C5E-4C79-4D15-8F5E-48D04AED5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Радиодискурс</a:t>
            </a:r>
            <a:b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как разновидность </a:t>
            </a:r>
            <a:r>
              <a:rPr lang="ru-RU" dirty="0" err="1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медиадискурса</a:t>
            </a:r>
            <a:endParaRPr lang="ru-RU" dirty="0">
              <a:solidFill>
                <a:srgbClr val="C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B025F6-255D-4149-BF55-8394BE719E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Традиционные характеристики</a:t>
            </a:r>
            <a:r>
              <a:rPr lang="ru-RU" sz="2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pl-PL" sz="1400" dirty="0">
              <a:solidFill>
                <a:srgbClr val="C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Аудиальный формат: </a:t>
            </a:r>
          </a:p>
          <a:p>
            <a:pPr marL="0" indent="0">
              <a:buNone/>
            </a:pPr>
            <a:r>
              <a:rPr lang="ru-RU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дистантность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опосредованность, 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отсутствие визуализации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массовость аудитории слушателей, всеохватность, скорость передачи информации, </a:t>
            </a:r>
            <a:r>
              <a:rPr lang="ru-RU" dirty="0">
                <a:solidFill>
                  <a:srgbClr val="00B05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связь со временем 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</a:t>
            </a:r>
            <a:r>
              <a:rPr lang="ru-RU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одномоментность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</a:t>
            </a:r>
            <a:r>
              <a:rPr lang="ru-RU" dirty="0">
                <a:solidFill>
                  <a:srgbClr val="00B05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необратимость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</a:t>
            </a:r>
            <a:r>
              <a:rPr lang="ru-RU" dirty="0">
                <a:solidFill>
                  <a:srgbClr val="00B05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линейность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непрерывность).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A82CD1-CD05-4E4C-9235-36200A2ED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69882" cy="3777622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Характеристики в системе новых медиа: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Аудиально-визуальный формат: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ru-RU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гибридность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</a:t>
            </a:r>
            <a:r>
              <a:rPr lang="ru-RU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поликодовость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нелинейность, </a:t>
            </a:r>
            <a:r>
              <a:rPr lang="ru-RU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гипертекстуальность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цифровая многоканальность, множество форм репрезентации, интерактивность, диалогичность.</a:t>
            </a:r>
          </a:p>
        </p:txBody>
      </p:sp>
    </p:spTree>
    <p:extLst>
      <p:ext uri="{BB962C8B-B14F-4D97-AF65-F5344CB8AC3E}">
        <p14:creationId xmlns:p14="http://schemas.microsoft.com/office/powerpoint/2010/main" val="503083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12E3DF-A911-4C6D-B239-0E3F239A2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dirty="0">
                <a:solidFill>
                  <a:srgbClr val="222222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Говорим то, о чем другие молчат</a:t>
            </a:r>
            <a:endParaRPr lang="ru-RU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268B372-C745-4617-B958-349D16F12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Спутник – конвергентное радио: интерактивная форма взаимодействия с адресатом, распространяет свое вещание посредством популярных аккаунтов </a:t>
            </a:r>
            <a:r>
              <a:rPr lang="ru-RU" sz="1800" dirty="0" err="1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ВКонтакте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</a:t>
            </a:r>
            <a:r>
              <a:rPr lang="ru-RU" sz="1800" dirty="0" err="1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Instagram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</a:t>
            </a:r>
            <a:r>
              <a:rPr lang="en-US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YouTube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и др.</a:t>
            </a:r>
            <a:endParaRPr lang="pl-PL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pl-PL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ru-RU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Самые важные события в России и мире: доступно о главном, просто о сложном. Аналитика, интервью, человеческие истории</a:t>
            </a:r>
            <a:r>
              <a:rPr lang="ru-RU" dirty="0">
                <a:solidFill>
                  <a:srgbClr val="333333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, ф</a:t>
            </a:r>
            <a:r>
              <a:rPr lang="ru-RU" b="0" i="0" dirty="0">
                <a:solidFill>
                  <a:srgbClr val="333333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ото, видеоблоги, подкасты, спецпроекты.</a:t>
            </a:r>
            <a:endParaRPr lang="ru-RU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D9D43458-BBE9-449A-8F1F-3DC4E18CCD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D22E758-CE73-4385-A875-E1A01597D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4523012"/>
            <a:ext cx="2324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63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65773-73B3-4530-95F4-A57664B4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Серия подкастов как новая дискурсивная практика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4F7409-5CEE-4198-8C98-A3D0995CC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Подкаст</a:t>
            </a:r>
            <a:r>
              <a:rPr lang="ru-RU" sz="1800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– формат интерактивной журналистики, реализующий запрос на нарративное повествование, является новой формой предъявления контента, способом выстраивания отношений с аудиторией с целью управления её вниманием через использование ситуативных социально значимых акцентов; поддержка новостного контента.</a:t>
            </a:r>
            <a:endParaRPr lang="pl-PL" sz="1800" dirty="0">
              <a:solidFill>
                <a:srgbClr val="00000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ru-RU" sz="1800" dirty="0">
              <a:solidFill>
                <a:srgbClr val="00000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Жанрово-тематическое разнообразие, субъективное видение, специфическая креативность, стилистическая гибкость и др.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D7013E93-7979-46EF-A734-AEFC00DA5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" y="1488758"/>
            <a:ext cx="197167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99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3E8E3-34A6-4451-A992-E1C9E080D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kern="1400" spc="-50" dirty="0">
                <a:solidFill>
                  <a:schemeClr val="bg2">
                    <a:lumMod val="50000"/>
                  </a:schemeClr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Авторский подкаст Михаила Шейнкмана</a:t>
            </a:r>
            <a:endParaRPr lang="ru-RU" dirty="0">
              <a:solidFill>
                <a:schemeClr val="bg2">
                  <a:lumMod val="50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BD696E9-DF1D-40B2-A275-390A4FD384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1374775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62C0A1-1A72-4C2C-AC79-0A247E571EC7}"/>
              </a:ext>
            </a:extLst>
          </p:cNvPr>
          <p:cNvSpPr txBox="1"/>
          <p:nvPr/>
        </p:nvSpPr>
        <p:spPr>
          <a:xfrm>
            <a:off x="3048952" y="1543050"/>
            <a:ext cx="753196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0" i="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Авторский канал Михаила Шейнкмана, обозревателя радио </a:t>
            </a:r>
            <a:r>
              <a:rPr lang="ru-RU" sz="2000" b="0" i="0" dirty="0" err="1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Sputnik</a:t>
            </a:r>
            <a:r>
              <a:rPr lang="ru-RU" sz="2000" b="0" i="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 О политике без официальных речей, шаблонов и клише. </a:t>
            </a:r>
            <a:r>
              <a:rPr lang="ru-RU" sz="2000" b="0" i="0" dirty="0">
                <a:solidFill>
                  <a:srgbClr val="00206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Без хайпа, но на грани </a:t>
            </a:r>
            <a:r>
              <a:rPr lang="ru-RU" sz="2000" b="0" i="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о том, что происходит в мире.</a:t>
            </a:r>
            <a:br>
              <a:rPr lang="ru-RU" sz="2000" dirty="0">
                <a:solidFill>
                  <a:srgbClr val="C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br>
              <a:rPr lang="ru-RU" sz="2000" dirty="0">
                <a:solidFill>
                  <a:srgbClr val="C00000"/>
                </a:solidFill>
              </a:rPr>
            </a:br>
            <a:r>
              <a:rPr lang="ru-RU" sz="2000" b="0" i="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Обратная связь: </a:t>
            </a:r>
            <a:r>
              <a:rPr lang="ru-RU" sz="2000" b="0" i="0" u="none" strike="noStrike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@radiosputnik_bot</a:t>
            </a:r>
            <a:endParaRPr lang="ru-RU" dirty="0">
              <a:solidFill>
                <a:srgbClr val="C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43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3E7EB-ABAD-40AA-9A78-3BED977D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Концепт «На грани»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986F51-5E99-4F6D-8515-69F80F75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178245" cy="37776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Граница</a:t>
            </a:r>
            <a:r>
              <a:rPr lang="ru-RU" sz="1800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– линия в пространстве, отделяющая один объект от другого, один процесс от другого, одно состояние от другого, один функциональный стиль от другого, один институциональный дискурс от другого </a:t>
            </a:r>
            <a:r>
              <a:rPr lang="ru-RU" sz="1800" dirty="0" err="1">
                <a:solidFill>
                  <a:srgbClr val="333333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etc</a:t>
            </a:r>
            <a:r>
              <a:rPr lang="ru-RU" sz="1800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endParaRPr lang="pl-PL" sz="1800" dirty="0">
              <a:solidFill>
                <a:srgbClr val="00000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ru-RU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C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На грани </a:t>
            </a:r>
            <a:r>
              <a:rPr lang="ru-RU" sz="1800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– в психологии промежуточное психофизиологическое состояние, в журналистике – балансирование «между»: между нормой и не-нормой, между иронией и сарказмом, между конвенциональными жанрами и новыми форматами, между аналоговой журналистикой и интернет-журналистикой </a:t>
            </a:r>
            <a:r>
              <a:rPr lang="ru-RU" sz="1800" dirty="0" err="1">
                <a:solidFill>
                  <a:srgbClr val="333333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etc</a:t>
            </a:r>
            <a:r>
              <a:rPr lang="ru-RU" sz="1800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03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65FD2-24EE-4F26-B48C-C9B756EF6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831" y="405425"/>
            <a:ext cx="8911687" cy="128089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«На грани»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56B01D-7A69-441D-8CD6-E437C4FD8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84514"/>
            <a:ext cx="8911687" cy="4626708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B05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Понимается не как пространство, а как способ мышления и форма представления мысли в тексте. Эпистемология этого топоса основывается на высокой, практически не ограниченной, свободе вербального развёртывания темы, которая связана с актуальной повесткой дня. Журналист действует в русле концепции радиоканала, знает ценностные приоритеты аудитории и имеет возможность подчеркнуть свою индивидуальность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C2BF4F-7880-4A55-9508-1F4CC145F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3285" y="4136571"/>
            <a:ext cx="3738421" cy="256902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1309E0C-A999-4FEA-8881-BFEAACCC0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429" y="3303134"/>
            <a:ext cx="6230710" cy="349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9145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639</TotalTime>
  <Words>764</Words>
  <Application>Microsoft Office PowerPoint</Application>
  <PresentationFormat>Широкоэкранный</PresentationFormat>
  <Paragraphs>54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Microsoft Sans Serif</vt:lpstr>
      <vt:lpstr>Roboto</vt:lpstr>
      <vt:lpstr>Times New Roman</vt:lpstr>
      <vt:lpstr>Wingdings 3</vt:lpstr>
      <vt:lpstr>Легкий дым</vt:lpstr>
      <vt:lpstr>Интердискурсивность как мотиватор полистилистики </vt:lpstr>
      <vt:lpstr>Интерпретация текста в контексте теории</vt:lpstr>
      <vt:lpstr>Интерпретация текста в контексте теории</vt:lpstr>
      <vt:lpstr>Радиодискурс как разновидность медиадискурса</vt:lpstr>
      <vt:lpstr>Говорим то, о чем другие молчат</vt:lpstr>
      <vt:lpstr>Серия подкастов как новая дискурсивная практика </vt:lpstr>
      <vt:lpstr>Авторский подкаст Михаила Шейнкмана</vt:lpstr>
      <vt:lpstr>Концепт «На грани»</vt:lpstr>
      <vt:lpstr> «На грани»</vt:lpstr>
      <vt:lpstr>Разметка текстовых файлов подкастов </vt:lpstr>
      <vt:lpstr>Примеры</vt:lpstr>
      <vt:lpstr>О стилистической перспективе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Лара Синельникова</dc:creator>
  <cp:lastModifiedBy>Лара Синельникова</cp:lastModifiedBy>
  <cp:revision>40</cp:revision>
  <dcterms:created xsi:type="dcterms:W3CDTF">2023-02-01T17:36:23Z</dcterms:created>
  <dcterms:modified xsi:type="dcterms:W3CDTF">2023-02-03T08:10:37Z</dcterms:modified>
</cp:coreProperties>
</file>