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Freeform 12"/>
          <p:cNvSpPr>
            <a:spLocks/>
          </p:cNvSpPr>
          <p:nvPr/>
        </p:nvSpPr>
        <p:spPr bwMode="gray">
          <a:xfrm>
            <a:off x="-9525" y="2997200"/>
            <a:ext cx="2205038" cy="2663825"/>
          </a:xfrm>
          <a:custGeom>
            <a:avLst/>
            <a:gdLst>
              <a:gd name="T0" fmla="*/ 0 w 1406"/>
              <a:gd name="T1" fmla="*/ 1678 h 1678"/>
              <a:gd name="T2" fmla="*/ 0 w 1406"/>
              <a:gd name="T3" fmla="*/ 1134 h 1678"/>
              <a:gd name="T4" fmla="*/ 1406 w 1406"/>
              <a:gd name="T5" fmla="*/ 0 h 1678"/>
              <a:gd name="T6" fmla="*/ 1406 w 1406"/>
              <a:gd name="T7" fmla="*/ 91 h 1678"/>
              <a:gd name="T8" fmla="*/ 0 w 1406"/>
              <a:gd name="T9" fmla="*/ 1678 h 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6" h="1678">
                <a:moveTo>
                  <a:pt x="0" y="1678"/>
                </a:moveTo>
                <a:lnTo>
                  <a:pt x="0" y="1134"/>
                </a:lnTo>
                <a:lnTo>
                  <a:pt x="1406" y="0"/>
                </a:lnTo>
                <a:lnTo>
                  <a:pt x="1406" y="91"/>
                </a:lnTo>
                <a:lnTo>
                  <a:pt x="0" y="1678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103" name="Picture 7" descr="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447800" y="1782763"/>
            <a:ext cx="73596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Freeform 8"/>
          <p:cNvSpPr>
            <a:spLocks/>
          </p:cNvSpPr>
          <p:nvPr/>
        </p:nvSpPr>
        <p:spPr bwMode="gray">
          <a:xfrm>
            <a:off x="568325" y="-9525"/>
            <a:ext cx="1784350" cy="6875463"/>
          </a:xfrm>
          <a:custGeom>
            <a:avLst/>
            <a:gdLst>
              <a:gd name="T0" fmla="*/ 0 w 1124"/>
              <a:gd name="T1" fmla="*/ 0 h 4343"/>
              <a:gd name="T2" fmla="*/ 490 w 1124"/>
              <a:gd name="T3" fmla="*/ 2 h 4343"/>
              <a:gd name="T4" fmla="*/ 1124 w 1124"/>
              <a:gd name="T5" fmla="*/ 1373 h 4343"/>
              <a:gd name="T6" fmla="*/ 1124 w 1124"/>
              <a:gd name="T7" fmla="*/ 2036 h 4343"/>
              <a:gd name="T8" fmla="*/ 889 w 1124"/>
              <a:gd name="T9" fmla="*/ 4343 h 4343"/>
              <a:gd name="T10" fmla="*/ 526 w 1124"/>
              <a:gd name="T11" fmla="*/ 4343 h 4343"/>
              <a:gd name="T12" fmla="*/ 1079 w 1124"/>
              <a:gd name="T13" fmla="*/ 2031 h 4343"/>
              <a:gd name="T14" fmla="*/ 1079 w 1124"/>
              <a:gd name="T15" fmla="*/ 1383 h 4343"/>
              <a:gd name="T16" fmla="*/ 0 w 1124"/>
              <a:gd name="T17" fmla="*/ 0 h 4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24" h="4343">
                <a:moveTo>
                  <a:pt x="0" y="0"/>
                </a:moveTo>
                <a:lnTo>
                  <a:pt x="490" y="2"/>
                </a:lnTo>
                <a:lnTo>
                  <a:pt x="1124" y="1373"/>
                </a:lnTo>
                <a:lnTo>
                  <a:pt x="1124" y="2036"/>
                </a:lnTo>
                <a:lnTo>
                  <a:pt x="889" y="4343"/>
                </a:lnTo>
                <a:lnTo>
                  <a:pt x="526" y="4343"/>
                </a:lnTo>
                <a:lnTo>
                  <a:pt x="1079" y="2031"/>
                </a:lnTo>
                <a:lnTo>
                  <a:pt x="1079" y="13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" name="Freeform 9"/>
          <p:cNvSpPr>
            <a:spLocks/>
          </p:cNvSpPr>
          <p:nvPr/>
        </p:nvSpPr>
        <p:spPr bwMode="gray">
          <a:xfrm>
            <a:off x="-12700" y="-9525"/>
            <a:ext cx="2392363" cy="6880225"/>
          </a:xfrm>
          <a:custGeom>
            <a:avLst/>
            <a:gdLst>
              <a:gd name="T0" fmla="*/ 181 w 1507"/>
              <a:gd name="T1" fmla="*/ 0 h 4334"/>
              <a:gd name="T2" fmla="*/ 1507 w 1507"/>
              <a:gd name="T3" fmla="*/ 1379 h 4334"/>
              <a:gd name="T4" fmla="*/ 1507 w 1507"/>
              <a:gd name="T5" fmla="*/ 2036 h 4334"/>
              <a:gd name="T6" fmla="*/ 727 w 1507"/>
              <a:gd name="T7" fmla="*/ 4334 h 4334"/>
              <a:gd name="T8" fmla="*/ 2 w 1507"/>
              <a:gd name="T9" fmla="*/ 4334 h 4334"/>
              <a:gd name="T10" fmla="*/ 2 w 1507"/>
              <a:gd name="T11" fmla="*/ 4162 h 4334"/>
              <a:gd name="T12" fmla="*/ 1441 w 1507"/>
              <a:gd name="T13" fmla="*/ 1936 h 4334"/>
              <a:gd name="T14" fmla="*/ 1441 w 1507"/>
              <a:gd name="T15" fmla="*/ 1447 h 4334"/>
              <a:gd name="T16" fmla="*/ 8 w 1507"/>
              <a:gd name="T17" fmla="*/ 434 h 4334"/>
              <a:gd name="T18" fmla="*/ 0 w 1507"/>
              <a:gd name="T19" fmla="*/ 6 h 4334"/>
              <a:gd name="T20" fmla="*/ 181 w 1507"/>
              <a:gd name="T21" fmla="*/ 0 h 4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07" h="4334">
                <a:moveTo>
                  <a:pt x="181" y="0"/>
                </a:moveTo>
                <a:lnTo>
                  <a:pt x="1507" y="1379"/>
                </a:lnTo>
                <a:lnTo>
                  <a:pt x="1507" y="2036"/>
                </a:lnTo>
                <a:lnTo>
                  <a:pt x="727" y="4334"/>
                </a:lnTo>
                <a:lnTo>
                  <a:pt x="2" y="4334"/>
                </a:lnTo>
                <a:lnTo>
                  <a:pt x="2" y="4162"/>
                </a:lnTo>
                <a:lnTo>
                  <a:pt x="1441" y="1936"/>
                </a:lnTo>
                <a:lnTo>
                  <a:pt x="1441" y="1447"/>
                </a:lnTo>
                <a:lnTo>
                  <a:pt x="8" y="434"/>
                </a:lnTo>
                <a:lnTo>
                  <a:pt x="0" y="6"/>
                </a:lnTo>
                <a:lnTo>
                  <a:pt x="18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" name="Freeform 10"/>
          <p:cNvSpPr>
            <a:spLocks/>
          </p:cNvSpPr>
          <p:nvPr/>
        </p:nvSpPr>
        <p:spPr bwMode="gray">
          <a:xfrm>
            <a:off x="2557463" y="0"/>
            <a:ext cx="3022600" cy="6858000"/>
          </a:xfrm>
          <a:custGeom>
            <a:avLst/>
            <a:gdLst>
              <a:gd name="T0" fmla="*/ 1904 w 1904"/>
              <a:gd name="T1" fmla="*/ 0 h 4354"/>
              <a:gd name="T2" fmla="*/ 1178 w 1904"/>
              <a:gd name="T3" fmla="*/ 0 h 4354"/>
              <a:gd name="T4" fmla="*/ 0 w 1904"/>
              <a:gd name="T5" fmla="*/ 1342 h 4354"/>
              <a:gd name="T6" fmla="*/ 0 w 1904"/>
              <a:gd name="T7" fmla="*/ 1950 h 4354"/>
              <a:gd name="T8" fmla="*/ 498 w 1904"/>
              <a:gd name="T9" fmla="*/ 4354 h 4354"/>
              <a:gd name="T10" fmla="*/ 1088 w 1904"/>
              <a:gd name="T11" fmla="*/ 4354 h 4354"/>
              <a:gd name="T12" fmla="*/ 44 w 1904"/>
              <a:gd name="T13" fmla="*/ 1985 h 4354"/>
              <a:gd name="T14" fmla="*/ 44 w 1904"/>
              <a:gd name="T15" fmla="*/ 1361 h 4354"/>
              <a:gd name="T16" fmla="*/ 1904 w 1904"/>
              <a:gd name="T17" fmla="*/ 0 h 4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04" h="4354">
                <a:moveTo>
                  <a:pt x="1904" y="0"/>
                </a:moveTo>
                <a:lnTo>
                  <a:pt x="1178" y="0"/>
                </a:lnTo>
                <a:lnTo>
                  <a:pt x="0" y="1342"/>
                </a:lnTo>
                <a:lnTo>
                  <a:pt x="0" y="1950"/>
                </a:lnTo>
                <a:lnTo>
                  <a:pt x="498" y="4354"/>
                </a:lnTo>
                <a:lnTo>
                  <a:pt x="1088" y="4354"/>
                </a:lnTo>
                <a:lnTo>
                  <a:pt x="44" y="1985"/>
                </a:lnTo>
                <a:lnTo>
                  <a:pt x="44" y="1361"/>
                </a:lnTo>
                <a:lnTo>
                  <a:pt x="1904" y="0"/>
                </a:lnTo>
                <a:close/>
              </a:path>
            </a:pathLst>
          </a:custGeom>
          <a:solidFill>
            <a:srgbClr val="D3D3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" name="Freeform 11"/>
          <p:cNvSpPr>
            <a:spLocks/>
          </p:cNvSpPr>
          <p:nvPr/>
        </p:nvSpPr>
        <p:spPr bwMode="gray">
          <a:xfrm>
            <a:off x="2959100" y="-14288"/>
            <a:ext cx="2711450" cy="1887538"/>
          </a:xfrm>
          <a:custGeom>
            <a:avLst/>
            <a:gdLst>
              <a:gd name="T0" fmla="*/ 1708 w 1708"/>
              <a:gd name="T1" fmla="*/ 1 h 1189"/>
              <a:gd name="T2" fmla="*/ 1379 w 1708"/>
              <a:gd name="T3" fmla="*/ 0 h 1189"/>
              <a:gd name="T4" fmla="*/ 0 w 1708"/>
              <a:gd name="T5" fmla="*/ 1189 h 1189"/>
              <a:gd name="T6" fmla="*/ 1708 w 1708"/>
              <a:gd name="T7" fmla="*/ 1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08" h="1189">
                <a:moveTo>
                  <a:pt x="1708" y="1"/>
                </a:moveTo>
                <a:lnTo>
                  <a:pt x="1379" y="0"/>
                </a:lnTo>
                <a:lnTo>
                  <a:pt x="0" y="1189"/>
                </a:lnTo>
                <a:lnTo>
                  <a:pt x="1708" y="1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" name="Freeform 13"/>
          <p:cNvSpPr>
            <a:spLocks/>
          </p:cNvSpPr>
          <p:nvPr/>
        </p:nvSpPr>
        <p:spPr bwMode="gray">
          <a:xfrm>
            <a:off x="2498725" y="-9525"/>
            <a:ext cx="6105525" cy="6867525"/>
          </a:xfrm>
          <a:custGeom>
            <a:avLst/>
            <a:gdLst>
              <a:gd name="T0" fmla="*/ 3665 w 3846"/>
              <a:gd name="T1" fmla="*/ 0 h 4354"/>
              <a:gd name="T2" fmla="*/ 2122 w 3846"/>
              <a:gd name="T3" fmla="*/ 0 h 4354"/>
              <a:gd name="T4" fmla="*/ 0 w 3846"/>
              <a:gd name="T5" fmla="*/ 1339 h 4354"/>
              <a:gd name="T6" fmla="*/ 0 w 3846"/>
              <a:gd name="T7" fmla="*/ 1950 h 4354"/>
              <a:gd name="T8" fmla="*/ 1215 w 3846"/>
              <a:gd name="T9" fmla="*/ 4354 h 4354"/>
              <a:gd name="T10" fmla="*/ 1941 w 3846"/>
              <a:gd name="T11" fmla="*/ 4354 h 4354"/>
              <a:gd name="T12" fmla="*/ 72 w 3846"/>
              <a:gd name="T13" fmla="*/ 1877 h 4354"/>
              <a:gd name="T14" fmla="*/ 72 w 3846"/>
              <a:gd name="T15" fmla="*/ 1361 h 4354"/>
              <a:gd name="T16" fmla="*/ 3846 w 3846"/>
              <a:gd name="T17" fmla="*/ 0 h 4354"/>
              <a:gd name="T18" fmla="*/ 2122 w 3846"/>
              <a:gd name="T19" fmla="*/ 0 h 4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46" h="4354">
                <a:moveTo>
                  <a:pt x="3665" y="0"/>
                </a:moveTo>
                <a:lnTo>
                  <a:pt x="2122" y="0"/>
                </a:lnTo>
                <a:lnTo>
                  <a:pt x="0" y="1339"/>
                </a:lnTo>
                <a:lnTo>
                  <a:pt x="0" y="1950"/>
                </a:lnTo>
                <a:lnTo>
                  <a:pt x="1215" y="4354"/>
                </a:lnTo>
                <a:lnTo>
                  <a:pt x="1941" y="4354"/>
                </a:lnTo>
                <a:lnTo>
                  <a:pt x="72" y="1877"/>
                </a:lnTo>
                <a:lnTo>
                  <a:pt x="72" y="1361"/>
                </a:lnTo>
                <a:lnTo>
                  <a:pt x="3846" y="0"/>
                </a:lnTo>
                <a:lnTo>
                  <a:pt x="2122" y="0"/>
                </a:lnTo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" name="Freeform 14"/>
          <p:cNvSpPr>
            <a:spLocks/>
          </p:cNvSpPr>
          <p:nvPr/>
        </p:nvSpPr>
        <p:spPr bwMode="gray">
          <a:xfrm>
            <a:off x="-9525" y="185738"/>
            <a:ext cx="2246313" cy="5984875"/>
          </a:xfrm>
          <a:custGeom>
            <a:avLst/>
            <a:gdLst>
              <a:gd name="T0" fmla="*/ 0 w 1415"/>
              <a:gd name="T1" fmla="*/ 0 h 3770"/>
              <a:gd name="T2" fmla="*/ 1415 w 1415"/>
              <a:gd name="T3" fmla="*/ 1197 h 3770"/>
              <a:gd name="T4" fmla="*/ 1415 w 1415"/>
              <a:gd name="T5" fmla="*/ 1862 h 3770"/>
              <a:gd name="T6" fmla="*/ 0 w 1415"/>
              <a:gd name="T7" fmla="*/ 3770 h 3770"/>
              <a:gd name="T8" fmla="*/ 0 w 1415"/>
              <a:gd name="T9" fmla="*/ 3272 h 3770"/>
              <a:gd name="T10" fmla="*/ 1376 w 1415"/>
              <a:gd name="T11" fmla="*/ 1801 h 3770"/>
              <a:gd name="T12" fmla="*/ 1376 w 1415"/>
              <a:gd name="T13" fmla="*/ 1272 h 3770"/>
              <a:gd name="T14" fmla="*/ 6 w 1415"/>
              <a:gd name="T15" fmla="*/ 962 h 3770"/>
              <a:gd name="T16" fmla="*/ 0 w 1415"/>
              <a:gd name="T17" fmla="*/ 0 h 3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15" h="3770">
                <a:moveTo>
                  <a:pt x="0" y="0"/>
                </a:moveTo>
                <a:lnTo>
                  <a:pt x="1415" y="1197"/>
                </a:lnTo>
                <a:lnTo>
                  <a:pt x="1415" y="1862"/>
                </a:lnTo>
                <a:lnTo>
                  <a:pt x="0" y="3770"/>
                </a:lnTo>
                <a:lnTo>
                  <a:pt x="0" y="3272"/>
                </a:lnTo>
                <a:lnTo>
                  <a:pt x="1376" y="1801"/>
                </a:lnTo>
                <a:lnTo>
                  <a:pt x="1376" y="1272"/>
                </a:lnTo>
                <a:lnTo>
                  <a:pt x="6" y="9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" name="Freeform 15"/>
          <p:cNvSpPr>
            <a:spLocks/>
          </p:cNvSpPr>
          <p:nvPr/>
        </p:nvSpPr>
        <p:spPr bwMode="gray">
          <a:xfrm>
            <a:off x="2608263" y="642938"/>
            <a:ext cx="6540500" cy="6215062"/>
          </a:xfrm>
          <a:custGeom>
            <a:avLst/>
            <a:gdLst>
              <a:gd name="T0" fmla="*/ 4115 w 4120"/>
              <a:gd name="T1" fmla="*/ 0 h 3915"/>
              <a:gd name="T2" fmla="*/ 4120 w 4120"/>
              <a:gd name="T3" fmla="*/ 500 h 3915"/>
              <a:gd name="T4" fmla="*/ 61 w 4120"/>
              <a:gd name="T5" fmla="*/ 1059 h 3915"/>
              <a:gd name="T6" fmla="*/ 61 w 4120"/>
              <a:gd name="T7" fmla="*/ 1466 h 3915"/>
              <a:gd name="T8" fmla="*/ 2419 w 4120"/>
              <a:gd name="T9" fmla="*/ 3915 h 3915"/>
              <a:gd name="T10" fmla="*/ 1830 w 4120"/>
              <a:gd name="T11" fmla="*/ 3915 h 3915"/>
              <a:gd name="T12" fmla="*/ 0 w 4120"/>
              <a:gd name="T13" fmla="*/ 1449 h 3915"/>
              <a:gd name="T14" fmla="*/ 0 w 4120"/>
              <a:gd name="T15" fmla="*/ 967 h 3915"/>
              <a:gd name="T16" fmla="*/ 4115 w 4120"/>
              <a:gd name="T17" fmla="*/ 0 h 3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20" h="3915">
                <a:moveTo>
                  <a:pt x="4115" y="0"/>
                </a:moveTo>
                <a:lnTo>
                  <a:pt x="4120" y="500"/>
                </a:lnTo>
                <a:lnTo>
                  <a:pt x="61" y="1059"/>
                </a:lnTo>
                <a:lnTo>
                  <a:pt x="61" y="1466"/>
                </a:lnTo>
                <a:lnTo>
                  <a:pt x="2419" y="3915"/>
                </a:lnTo>
                <a:lnTo>
                  <a:pt x="1830" y="3915"/>
                </a:lnTo>
                <a:lnTo>
                  <a:pt x="0" y="1449"/>
                </a:lnTo>
                <a:lnTo>
                  <a:pt x="0" y="967"/>
                </a:lnTo>
                <a:lnTo>
                  <a:pt x="411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" name="Freeform 16"/>
          <p:cNvSpPr>
            <a:spLocks/>
          </p:cNvSpPr>
          <p:nvPr/>
        </p:nvSpPr>
        <p:spPr bwMode="gray">
          <a:xfrm>
            <a:off x="2586038" y="-17463"/>
            <a:ext cx="6557962" cy="6875463"/>
          </a:xfrm>
          <a:custGeom>
            <a:avLst/>
            <a:gdLst>
              <a:gd name="T0" fmla="*/ 4131 w 4131"/>
              <a:gd name="T1" fmla="*/ 0 h 4348"/>
              <a:gd name="T2" fmla="*/ 4126 w 4131"/>
              <a:gd name="T3" fmla="*/ 494 h 4348"/>
              <a:gd name="T4" fmla="*/ 55 w 4131"/>
              <a:gd name="T5" fmla="*/ 1404 h 4348"/>
              <a:gd name="T6" fmla="*/ 55 w 4131"/>
              <a:gd name="T7" fmla="*/ 1853 h 4348"/>
              <a:gd name="T8" fmla="*/ 3156 w 4131"/>
              <a:gd name="T9" fmla="*/ 4348 h 4348"/>
              <a:gd name="T10" fmla="*/ 2067 w 4131"/>
              <a:gd name="T11" fmla="*/ 4348 h 4348"/>
              <a:gd name="T12" fmla="*/ 0 w 4131"/>
              <a:gd name="T13" fmla="*/ 1882 h 4348"/>
              <a:gd name="T14" fmla="*/ 0 w 4131"/>
              <a:gd name="T15" fmla="*/ 1355 h 4348"/>
              <a:gd name="T16" fmla="*/ 3615 w 4131"/>
              <a:gd name="T17" fmla="*/ 0 h 4348"/>
              <a:gd name="T18" fmla="*/ 4131 w 4131"/>
              <a:gd name="T19" fmla="*/ 0 h 4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31" h="4348">
                <a:moveTo>
                  <a:pt x="4131" y="0"/>
                </a:moveTo>
                <a:lnTo>
                  <a:pt x="4126" y="494"/>
                </a:lnTo>
                <a:lnTo>
                  <a:pt x="55" y="1404"/>
                </a:lnTo>
                <a:lnTo>
                  <a:pt x="55" y="1853"/>
                </a:lnTo>
                <a:lnTo>
                  <a:pt x="3156" y="4348"/>
                </a:lnTo>
                <a:lnTo>
                  <a:pt x="2067" y="4348"/>
                </a:lnTo>
                <a:lnTo>
                  <a:pt x="0" y="1882"/>
                </a:lnTo>
                <a:lnTo>
                  <a:pt x="0" y="1355"/>
                </a:lnTo>
                <a:lnTo>
                  <a:pt x="3615" y="0"/>
                </a:lnTo>
                <a:lnTo>
                  <a:pt x="413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" name="Freeform 17"/>
          <p:cNvSpPr>
            <a:spLocks/>
          </p:cNvSpPr>
          <p:nvPr/>
        </p:nvSpPr>
        <p:spPr bwMode="gray">
          <a:xfrm>
            <a:off x="2771775" y="-26988"/>
            <a:ext cx="5761038" cy="2087563"/>
          </a:xfrm>
          <a:custGeom>
            <a:avLst/>
            <a:gdLst>
              <a:gd name="T0" fmla="*/ 0 w 3629"/>
              <a:gd name="T1" fmla="*/ 1315 h 1315"/>
              <a:gd name="T2" fmla="*/ 2858 w 3629"/>
              <a:gd name="T3" fmla="*/ 0 h 1315"/>
              <a:gd name="T4" fmla="*/ 3629 w 3629"/>
              <a:gd name="T5" fmla="*/ 0 h 1315"/>
              <a:gd name="T6" fmla="*/ 0 w 3629"/>
              <a:gd name="T7" fmla="*/ 1315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29" h="1315">
                <a:moveTo>
                  <a:pt x="0" y="1315"/>
                </a:moveTo>
                <a:lnTo>
                  <a:pt x="2858" y="0"/>
                </a:lnTo>
                <a:lnTo>
                  <a:pt x="3629" y="0"/>
                </a:lnTo>
                <a:lnTo>
                  <a:pt x="0" y="1315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4" name="Freeform 18"/>
          <p:cNvSpPr>
            <a:spLocks/>
          </p:cNvSpPr>
          <p:nvPr/>
        </p:nvSpPr>
        <p:spPr bwMode="gray">
          <a:xfrm>
            <a:off x="2555875" y="2924175"/>
            <a:ext cx="3384550" cy="3944938"/>
          </a:xfrm>
          <a:custGeom>
            <a:avLst/>
            <a:gdLst>
              <a:gd name="T0" fmla="*/ 0 w 2132"/>
              <a:gd name="T1" fmla="*/ 0 h 2495"/>
              <a:gd name="T2" fmla="*/ 2132 w 2132"/>
              <a:gd name="T3" fmla="*/ 2495 h 2495"/>
              <a:gd name="T4" fmla="*/ 1814 w 2132"/>
              <a:gd name="T5" fmla="*/ 2495 h 2495"/>
              <a:gd name="T6" fmla="*/ 0 w 2132"/>
              <a:gd name="T7" fmla="*/ 0 h 2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2" h="2495">
                <a:moveTo>
                  <a:pt x="0" y="0"/>
                </a:moveTo>
                <a:lnTo>
                  <a:pt x="2132" y="2495"/>
                </a:lnTo>
                <a:lnTo>
                  <a:pt x="1814" y="24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5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20" name="Freeform 24"/>
          <p:cNvSpPr>
            <a:spLocks/>
          </p:cNvSpPr>
          <p:nvPr/>
        </p:nvSpPr>
        <p:spPr bwMode="gray">
          <a:xfrm>
            <a:off x="-19050" y="180975"/>
            <a:ext cx="2262188" cy="1914525"/>
          </a:xfrm>
          <a:custGeom>
            <a:avLst/>
            <a:gdLst>
              <a:gd name="T0" fmla="*/ 1425 w 1425"/>
              <a:gd name="T1" fmla="*/ 1206 h 1206"/>
              <a:gd name="T2" fmla="*/ 0 w 1425"/>
              <a:gd name="T3" fmla="*/ 0 h 1206"/>
              <a:gd name="T4" fmla="*/ 0 w 1425"/>
              <a:gd name="T5" fmla="*/ 186 h 1206"/>
              <a:gd name="T6" fmla="*/ 1425 w 1425"/>
              <a:gd name="T7" fmla="*/ 1206 h 1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25" h="1206">
                <a:moveTo>
                  <a:pt x="1425" y="1206"/>
                </a:moveTo>
                <a:lnTo>
                  <a:pt x="0" y="0"/>
                </a:lnTo>
                <a:lnTo>
                  <a:pt x="0" y="186"/>
                </a:lnTo>
                <a:lnTo>
                  <a:pt x="1425" y="1206"/>
                </a:lnTo>
                <a:close/>
              </a:path>
            </a:pathLst>
          </a:custGeom>
          <a:solidFill>
            <a:srgbClr val="333333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21" name="Freeform 25"/>
          <p:cNvSpPr>
            <a:spLocks/>
          </p:cNvSpPr>
          <p:nvPr/>
        </p:nvSpPr>
        <p:spPr bwMode="gray">
          <a:xfrm>
            <a:off x="-12700" y="3105150"/>
            <a:ext cx="2327275" cy="3762375"/>
          </a:xfrm>
          <a:custGeom>
            <a:avLst/>
            <a:gdLst>
              <a:gd name="T0" fmla="*/ 0 w 1466"/>
              <a:gd name="T1" fmla="*/ 2248 h 2370"/>
              <a:gd name="T2" fmla="*/ 1466 w 1466"/>
              <a:gd name="T3" fmla="*/ 0 h 2370"/>
              <a:gd name="T4" fmla="*/ 194 w 1466"/>
              <a:gd name="T5" fmla="*/ 2370 h 2370"/>
              <a:gd name="T6" fmla="*/ 4 w 1466"/>
              <a:gd name="T7" fmla="*/ 2364 h 2370"/>
              <a:gd name="T8" fmla="*/ 0 w 1466"/>
              <a:gd name="T9" fmla="*/ 2248 h 2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66" h="2370">
                <a:moveTo>
                  <a:pt x="0" y="2248"/>
                </a:moveTo>
                <a:lnTo>
                  <a:pt x="1466" y="0"/>
                </a:lnTo>
                <a:lnTo>
                  <a:pt x="194" y="2370"/>
                </a:lnTo>
                <a:lnTo>
                  <a:pt x="4" y="2364"/>
                </a:lnTo>
                <a:lnTo>
                  <a:pt x="0" y="2248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22" name="Freeform 26"/>
          <p:cNvSpPr>
            <a:spLocks/>
          </p:cNvSpPr>
          <p:nvPr/>
        </p:nvSpPr>
        <p:spPr bwMode="gray">
          <a:xfrm>
            <a:off x="-9525" y="1403350"/>
            <a:ext cx="2317750" cy="5265738"/>
          </a:xfrm>
          <a:custGeom>
            <a:avLst/>
            <a:gdLst>
              <a:gd name="T0" fmla="*/ 6 w 1460"/>
              <a:gd name="T1" fmla="*/ 0 h 3317"/>
              <a:gd name="T2" fmla="*/ 6 w 1460"/>
              <a:gd name="T3" fmla="*/ 643 h 3317"/>
              <a:gd name="T4" fmla="*/ 1410 w 1460"/>
              <a:gd name="T5" fmla="*/ 564 h 3317"/>
              <a:gd name="T6" fmla="*/ 1410 w 1460"/>
              <a:gd name="T7" fmla="*/ 1049 h 3317"/>
              <a:gd name="T8" fmla="*/ 0 w 1460"/>
              <a:gd name="T9" fmla="*/ 2852 h 3317"/>
              <a:gd name="T10" fmla="*/ 0 w 1460"/>
              <a:gd name="T11" fmla="*/ 3317 h 3317"/>
              <a:gd name="T12" fmla="*/ 1460 w 1460"/>
              <a:gd name="T13" fmla="*/ 1062 h 3317"/>
              <a:gd name="T14" fmla="*/ 1460 w 1460"/>
              <a:gd name="T15" fmla="*/ 505 h 3317"/>
              <a:gd name="T16" fmla="*/ 6 w 1460"/>
              <a:gd name="T17" fmla="*/ 0 h 3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60" h="3317">
                <a:moveTo>
                  <a:pt x="6" y="0"/>
                </a:moveTo>
                <a:lnTo>
                  <a:pt x="6" y="643"/>
                </a:lnTo>
                <a:lnTo>
                  <a:pt x="1410" y="564"/>
                </a:lnTo>
                <a:lnTo>
                  <a:pt x="1410" y="1049"/>
                </a:lnTo>
                <a:lnTo>
                  <a:pt x="0" y="2852"/>
                </a:lnTo>
                <a:lnTo>
                  <a:pt x="0" y="3317"/>
                </a:lnTo>
                <a:lnTo>
                  <a:pt x="1460" y="1062"/>
                </a:lnTo>
                <a:lnTo>
                  <a:pt x="1460" y="505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0" y="-19050"/>
            <a:ext cx="9153525" cy="6886575"/>
            <a:chOff x="0" y="0"/>
            <a:chExt cx="5760" cy="4326"/>
          </a:xfrm>
        </p:grpSpPr>
        <p:pic>
          <p:nvPicPr>
            <p:cNvPr id="4131" name="Picture 35" descr="11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0" y="0"/>
              <a:ext cx="5760" cy="4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23" name="Rectangle 27"/>
            <p:cNvSpPr>
              <a:spLocks noChangeArrowheads="1"/>
            </p:cNvSpPr>
            <p:nvPr userDrawn="1"/>
          </p:nvSpPr>
          <p:spPr bwMode="gray">
            <a:xfrm>
              <a:off x="212" y="462"/>
              <a:ext cx="5334" cy="3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4115" name="Picture 19" descr="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652838" y="2689225"/>
            <a:ext cx="415925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8931" y="4055343"/>
            <a:ext cx="7772400" cy="8858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noProof="0" dirty="0"/>
              <a:t>Образец заголовка</a:t>
            </a:r>
            <a:endParaRPr lang="en-US" noProof="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9150" y="3505200"/>
            <a:ext cx="4129088" cy="457200"/>
          </a:xfrm>
        </p:spPr>
        <p:txBody>
          <a:bodyPr/>
          <a:lstStyle>
            <a:lvl1pPr marL="0" indent="0" algn="dist">
              <a:buFontTx/>
              <a:buNone/>
              <a:defRPr sz="2000" b="1">
                <a:solidFill>
                  <a:srgbClr val="777777"/>
                </a:solidFill>
              </a:defRPr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US" noProof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gray">
          <a:xfrm>
            <a:off x="341313" y="722313"/>
            <a:ext cx="8478837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9" name="Рисунок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09538"/>
            <a:ext cx="7286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604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59277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59277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8688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288" y="198438"/>
            <a:ext cx="630237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/>
              <a:t>Вставка диаграммы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83325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5824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3209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59742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78289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35365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90681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2227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7918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8410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reeform 9"/>
          <p:cNvSpPr>
            <a:spLocks/>
          </p:cNvSpPr>
          <p:nvPr/>
        </p:nvSpPr>
        <p:spPr bwMode="gray">
          <a:xfrm>
            <a:off x="7658100" y="0"/>
            <a:ext cx="1104900" cy="6848475"/>
          </a:xfrm>
          <a:custGeom>
            <a:avLst/>
            <a:gdLst>
              <a:gd name="T0" fmla="*/ 312 w 696"/>
              <a:gd name="T1" fmla="*/ 0 h 4314"/>
              <a:gd name="T2" fmla="*/ 528 w 696"/>
              <a:gd name="T3" fmla="*/ 444 h 4314"/>
              <a:gd name="T4" fmla="*/ 696 w 696"/>
              <a:gd name="T5" fmla="*/ 960 h 4314"/>
              <a:gd name="T6" fmla="*/ 426 w 696"/>
              <a:gd name="T7" fmla="*/ 4314 h 4314"/>
              <a:gd name="T8" fmla="*/ 108 w 696"/>
              <a:gd name="T9" fmla="*/ 4314 h 4314"/>
              <a:gd name="T10" fmla="*/ 648 w 696"/>
              <a:gd name="T11" fmla="*/ 960 h 4314"/>
              <a:gd name="T12" fmla="*/ 456 w 696"/>
              <a:gd name="T13" fmla="*/ 432 h 4314"/>
              <a:gd name="T14" fmla="*/ 0 w 696"/>
              <a:gd name="T15" fmla="*/ 0 h 4314"/>
              <a:gd name="T16" fmla="*/ 312 w 696"/>
              <a:gd name="T17" fmla="*/ 0 h 4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96" h="4314">
                <a:moveTo>
                  <a:pt x="312" y="0"/>
                </a:moveTo>
                <a:lnTo>
                  <a:pt x="528" y="444"/>
                </a:lnTo>
                <a:lnTo>
                  <a:pt x="696" y="960"/>
                </a:lnTo>
                <a:lnTo>
                  <a:pt x="426" y="4314"/>
                </a:lnTo>
                <a:lnTo>
                  <a:pt x="108" y="4314"/>
                </a:lnTo>
                <a:lnTo>
                  <a:pt x="648" y="960"/>
                </a:lnTo>
                <a:lnTo>
                  <a:pt x="456" y="432"/>
                </a:lnTo>
                <a:lnTo>
                  <a:pt x="0" y="0"/>
                </a:lnTo>
                <a:lnTo>
                  <a:pt x="312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1066800" y="0"/>
            <a:ext cx="7543800" cy="6858000"/>
          </a:xfrm>
          <a:custGeom>
            <a:avLst/>
            <a:gdLst>
              <a:gd name="T0" fmla="*/ 0 w 4752"/>
              <a:gd name="T1" fmla="*/ 0 h 4320"/>
              <a:gd name="T2" fmla="*/ 1536 w 4752"/>
              <a:gd name="T3" fmla="*/ 0 h 4320"/>
              <a:gd name="T4" fmla="*/ 4590 w 4752"/>
              <a:gd name="T5" fmla="*/ 450 h 4320"/>
              <a:gd name="T6" fmla="*/ 4752 w 4752"/>
              <a:gd name="T7" fmla="*/ 972 h 4320"/>
              <a:gd name="T8" fmla="*/ 3600 w 4752"/>
              <a:gd name="T9" fmla="*/ 4320 h 4320"/>
              <a:gd name="T10" fmla="*/ 3312 w 4752"/>
              <a:gd name="T11" fmla="*/ 4320 h 4320"/>
              <a:gd name="T12" fmla="*/ 4712 w 4752"/>
              <a:gd name="T13" fmla="*/ 994 h 4320"/>
              <a:gd name="T14" fmla="*/ 4518 w 4752"/>
              <a:gd name="T15" fmla="*/ 524 h 4320"/>
              <a:gd name="T16" fmla="*/ 0 w 4752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752" h="4320">
                <a:moveTo>
                  <a:pt x="0" y="0"/>
                </a:moveTo>
                <a:lnTo>
                  <a:pt x="1536" y="0"/>
                </a:lnTo>
                <a:lnTo>
                  <a:pt x="4590" y="450"/>
                </a:lnTo>
                <a:lnTo>
                  <a:pt x="4752" y="972"/>
                </a:lnTo>
                <a:lnTo>
                  <a:pt x="3600" y="4320"/>
                </a:lnTo>
                <a:lnTo>
                  <a:pt x="3312" y="4320"/>
                </a:lnTo>
                <a:lnTo>
                  <a:pt x="4712" y="994"/>
                </a:lnTo>
                <a:lnTo>
                  <a:pt x="4518" y="5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5" name="Freeform 11"/>
          <p:cNvSpPr>
            <a:spLocks/>
          </p:cNvSpPr>
          <p:nvPr/>
        </p:nvSpPr>
        <p:spPr bwMode="gray">
          <a:xfrm>
            <a:off x="5486400" y="1657350"/>
            <a:ext cx="2990850" cy="5200650"/>
          </a:xfrm>
          <a:custGeom>
            <a:avLst/>
            <a:gdLst>
              <a:gd name="T0" fmla="*/ 384 w 1884"/>
              <a:gd name="T1" fmla="*/ 3276 h 3276"/>
              <a:gd name="T2" fmla="*/ 1884 w 1884"/>
              <a:gd name="T3" fmla="*/ 0 h 3276"/>
              <a:gd name="T4" fmla="*/ 0 w 1884"/>
              <a:gd name="T5" fmla="*/ 3276 h 3276"/>
              <a:gd name="T6" fmla="*/ 384 w 1884"/>
              <a:gd name="T7" fmla="*/ 3276 h 3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4" h="3276">
                <a:moveTo>
                  <a:pt x="384" y="3276"/>
                </a:moveTo>
                <a:lnTo>
                  <a:pt x="1884" y="0"/>
                </a:lnTo>
                <a:lnTo>
                  <a:pt x="0" y="3276"/>
                </a:lnTo>
                <a:lnTo>
                  <a:pt x="384" y="3276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6" name="Freeform 12"/>
          <p:cNvSpPr>
            <a:spLocks/>
          </p:cNvSpPr>
          <p:nvPr/>
        </p:nvSpPr>
        <p:spPr bwMode="gray">
          <a:xfrm>
            <a:off x="3429000" y="0"/>
            <a:ext cx="5172075" cy="6858000"/>
          </a:xfrm>
          <a:custGeom>
            <a:avLst/>
            <a:gdLst>
              <a:gd name="T0" fmla="*/ 0 w 3258"/>
              <a:gd name="T1" fmla="*/ 0 h 4320"/>
              <a:gd name="T2" fmla="*/ 3082 w 3258"/>
              <a:gd name="T3" fmla="*/ 475 h 4320"/>
              <a:gd name="T4" fmla="*/ 3210 w 3258"/>
              <a:gd name="T5" fmla="*/ 936 h 4320"/>
              <a:gd name="T6" fmla="*/ 1728 w 3258"/>
              <a:gd name="T7" fmla="*/ 4320 h 4320"/>
              <a:gd name="T8" fmla="*/ 1872 w 3258"/>
              <a:gd name="T9" fmla="*/ 4320 h 4320"/>
              <a:gd name="T10" fmla="*/ 3258 w 3258"/>
              <a:gd name="T11" fmla="*/ 912 h 4320"/>
              <a:gd name="T12" fmla="*/ 3120 w 3258"/>
              <a:gd name="T13" fmla="*/ 432 h 4320"/>
              <a:gd name="T14" fmla="*/ 1296 w 3258"/>
              <a:gd name="T15" fmla="*/ 0 h 4320"/>
              <a:gd name="T16" fmla="*/ 0 w 3258"/>
              <a:gd name="T17" fmla="*/ 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58" h="4320">
                <a:moveTo>
                  <a:pt x="0" y="0"/>
                </a:moveTo>
                <a:lnTo>
                  <a:pt x="3082" y="475"/>
                </a:lnTo>
                <a:lnTo>
                  <a:pt x="3210" y="936"/>
                </a:lnTo>
                <a:lnTo>
                  <a:pt x="1728" y="4320"/>
                </a:lnTo>
                <a:lnTo>
                  <a:pt x="1872" y="4320"/>
                </a:lnTo>
                <a:lnTo>
                  <a:pt x="3258" y="912"/>
                </a:lnTo>
                <a:lnTo>
                  <a:pt x="3120" y="432"/>
                </a:lnTo>
                <a:lnTo>
                  <a:pt x="1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8" name="Freeform 14"/>
          <p:cNvSpPr>
            <a:spLocks/>
          </p:cNvSpPr>
          <p:nvPr/>
        </p:nvSpPr>
        <p:spPr bwMode="gray">
          <a:xfrm>
            <a:off x="8382000" y="0"/>
            <a:ext cx="762000" cy="1143000"/>
          </a:xfrm>
          <a:custGeom>
            <a:avLst/>
            <a:gdLst>
              <a:gd name="T0" fmla="*/ 48 w 480"/>
              <a:gd name="T1" fmla="*/ 0 h 720"/>
              <a:gd name="T2" fmla="*/ 0 w 480"/>
              <a:gd name="T3" fmla="*/ 96 h 720"/>
              <a:gd name="T4" fmla="*/ 354 w 480"/>
              <a:gd name="T5" fmla="*/ 690 h 720"/>
              <a:gd name="T6" fmla="*/ 480 w 480"/>
              <a:gd name="T7" fmla="*/ 720 h 720"/>
              <a:gd name="T8" fmla="*/ 480 w 480"/>
              <a:gd name="T9" fmla="*/ 576 h 720"/>
              <a:gd name="T10" fmla="*/ 48 w 480"/>
              <a:gd name="T11" fmla="*/ 96 h 720"/>
              <a:gd name="T12" fmla="*/ 89 w 480"/>
              <a:gd name="T13" fmla="*/ 0 h 720"/>
              <a:gd name="T14" fmla="*/ 48 w 480"/>
              <a:gd name="T1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720">
                <a:moveTo>
                  <a:pt x="48" y="0"/>
                </a:moveTo>
                <a:lnTo>
                  <a:pt x="0" y="96"/>
                </a:lnTo>
                <a:lnTo>
                  <a:pt x="354" y="690"/>
                </a:lnTo>
                <a:lnTo>
                  <a:pt x="480" y="720"/>
                </a:lnTo>
                <a:lnTo>
                  <a:pt x="480" y="576"/>
                </a:lnTo>
                <a:lnTo>
                  <a:pt x="48" y="96"/>
                </a:lnTo>
                <a:lnTo>
                  <a:pt x="89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9" name="Freeform 15"/>
          <p:cNvSpPr>
            <a:spLocks/>
          </p:cNvSpPr>
          <p:nvPr/>
        </p:nvSpPr>
        <p:spPr bwMode="gray">
          <a:xfrm>
            <a:off x="8610600" y="228600"/>
            <a:ext cx="533400" cy="533400"/>
          </a:xfrm>
          <a:custGeom>
            <a:avLst/>
            <a:gdLst>
              <a:gd name="T0" fmla="*/ 336 w 336"/>
              <a:gd name="T1" fmla="*/ 336 h 336"/>
              <a:gd name="T2" fmla="*/ 0 w 336"/>
              <a:gd name="T3" fmla="*/ 0 h 336"/>
              <a:gd name="T4" fmla="*/ 336 w 336"/>
              <a:gd name="T5" fmla="*/ 240 h 336"/>
              <a:gd name="T6" fmla="*/ 336 w 336"/>
              <a:gd name="T7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336">
                <a:moveTo>
                  <a:pt x="336" y="336"/>
                </a:moveTo>
                <a:lnTo>
                  <a:pt x="0" y="0"/>
                </a:lnTo>
                <a:lnTo>
                  <a:pt x="336" y="240"/>
                </a:lnTo>
                <a:lnTo>
                  <a:pt x="336" y="33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073" name="Group 49"/>
          <p:cNvGrpSpPr>
            <a:grpSpLocks/>
          </p:cNvGrpSpPr>
          <p:nvPr/>
        </p:nvGrpSpPr>
        <p:grpSpPr bwMode="auto">
          <a:xfrm>
            <a:off x="5562600" y="0"/>
            <a:ext cx="3267075" cy="6858000"/>
            <a:chOff x="3504" y="0"/>
            <a:chExt cx="2058" cy="4320"/>
          </a:xfrm>
        </p:grpSpPr>
        <p:sp>
          <p:nvSpPr>
            <p:cNvPr id="1037" name="Freeform 13"/>
            <p:cNvSpPr>
              <a:spLocks/>
            </p:cNvSpPr>
            <p:nvPr userDrawn="1"/>
          </p:nvSpPr>
          <p:spPr bwMode="gray">
            <a:xfrm>
              <a:off x="3504" y="0"/>
              <a:ext cx="2058" cy="4320"/>
            </a:xfrm>
            <a:custGeom>
              <a:avLst/>
              <a:gdLst>
                <a:gd name="T0" fmla="*/ 0 w 2058"/>
                <a:gd name="T1" fmla="*/ 0 h 4320"/>
                <a:gd name="T2" fmla="*/ 1056 w 2058"/>
                <a:gd name="T3" fmla="*/ 0 h 4320"/>
                <a:gd name="T4" fmla="*/ 1854 w 2058"/>
                <a:gd name="T5" fmla="*/ 402 h 4320"/>
                <a:gd name="T6" fmla="*/ 2058 w 2058"/>
                <a:gd name="T7" fmla="*/ 972 h 4320"/>
                <a:gd name="T8" fmla="*/ 1296 w 2058"/>
                <a:gd name="T9" fmla="*/ 4320 h 4320"/>
                <a:gd name="T10" fmla="*/ 720 w 2058"/>
                <a:gd name="T11" fmla="*/ 4320 h 4320"/>
                <a:gd name="T12" fmla="*/ 1920 w 2058"/>
                <a:gd name="T13" fmla="*/ 912 h 4320"/>
                <a:gd name="T14" fmla="*/ 1776 w 2058"/>
                <a:gd name="T15" fmla="*/ 432 h 4320"/>
                <a:gd name="T16" fmla="*/ 0 w 2058"/>
                <a:gd name="T17" fmla="*/ 0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58" h="4320">
                  <a:moveTo>
                    <a:pt x="0" y="0"/>
                  </a:moveTo>
                  <a:lnTo>
                    <a:pt x="1056" y="0"/>
                  </a:lnTo>
                  <a:lnTo>
                    <a:pt x="1854" y="402"/>
                  </a:lnTo>
                  <a:lnTo>
                    <a:pt x="2058" y="972"/>
                  </a:lnTo>
                  <a:lnTo>
                    <a:pt x="1296" y="4320"/>
                  </a:lnTo>
                  <a:lnTo>
                    <a:pt x="720" y="4320"/>
                  </a:lnTo>
                  <a:lnTo>
                    <a:pt x="1920" y="912"/>
                  </a:lnTo>
                  <a:lnTo>
                    <a:pt x="1776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gray">
            <a:xfrm>
              <a:off x="4217" y="1056"/>
              <a:ext cx="1152" cy="3264"/>
            </a:xfrm>
            <a:custGeom>
              <a:avLst/>
              <a:gdLst>
                <a:gd name="T0" fmla="*/ 0 w 1152"/>
                <a:gd name="T1" fmla="*/ 3264 h 3264"/>
                <a:gd name="T2" fmla="*/ 1152 w 1152"/>
                <a:gd name="T3" fmla="*/ 0 h 3264"/>
                <a:gd name="T4" fmla="*/ 96 w 1152"/>
                <a:gd name="T5" fmla="*/ 3264 h 3264"/>
                <a:gd name="T6" fmla="*/ 0 w 1152"/>
                <a:gd name="T7" fmla="*/ 3264 h 3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2" h="3264">
                  <a:moveTo>
                    <a:pt x="0" y="3264"/>
                  </a:moveTo>
                  <a:lnTo>
                    <a:pt x="1152" y="0"/>
                  </a:lnTo>
                  <a:lnTo>
                    <a:pt x="96" y="3264"/>
                  </a:lnTo>
                  <a:lnTo>
                    <a:pt x="0" y="3264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142875" y="765175"/>
            <a:ext cx="8858250" cy="5943600"/>
            <a:chOff x="90" y="480"/>
            <a:chExt cx="5580" cy="3744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81000" y="676275"/>
            <a:ext cx="62484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43" name="Picture 19" descr="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00063" y="577850"/>
            <a:ext cx="3714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03288" y="198438"/>
            <a:ext cx="6302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83325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BA5D137-77AF-45F9-81F9-3686FA833865}" type="datetimeFigureOut">
              <a:rPr lang="ru-RU" smtClean="0"/>
              <a:pPr/>
              <a:t>17.02.2023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83325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83325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8D0FF8D-FE50-4B18-86DF-446BD35DA3F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1" name="Рисунок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09538"/>
            <a:ext cx="7286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leninka.ru/article/n/k-probleme-opredeleniya-ponyatiya-gipertekstualnos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leninka.ru/article/n/yazyk-i-rech-v-lingvistike-i-psihologi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556792"/>
            <a:ext cx="6048672" cy="27363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адресата в цифровой учебный научный текст с помощью средств </a:t>
            </a:r>
            <a:br>
              <a:rPr lang="ru-RU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когнитивной риторики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Л.Н. Синельникова, </a:t>
            </a:r>
            <a:b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доктор филологических наук, </a:t>
            </a:r>
            <a:b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профессор</a:t>
            </a:r>
            <a:endParaRPr lang="ru-RU" sz="22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8748463" y="5733256"/>
            <a:ext cx="45719" cy="144016"/>
          </a:xfrm>
        </p:spPr>
        <p:txBody>
          <a:bodyPr/>
          <a:lstStyle/>
          <a:p>
            <a:pPr algn="r"/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1882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EAA606-0618-4756-A603-110E1B63C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75" y="1028700"/>
            <a:ext cx="42862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2277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solidFill>
                  <a:schemeClr val="bg1">
                    <a:lumMod val="50000"/>
                  </a:schemeClr>
                </a:solidFill>
              </a:rPr>
              <a:t>Методологическая ориентация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Когнитивно-дискурсивный подход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вовлекать в активную познавательную деятельность (когнитивный фактор),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организовывать коммуникацию (дискурсивный фактор).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068960"/>
            <a:ext cx="6048672" cy="1656184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904770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Средства включенности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Активизация ментальной энергии и развитие критического мышления: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Разнообразные формы диалогичности (вопросы с альтернативными ответами, проблемные задания, полемическое цитирование и др.).</a:t>
            </a:r>
          </a:p>
        </p:txBody>
      </p:sp>
    </p:spTree>
    <p:extLst>
      <p:ext uri="{BB962C8B-B14F-4D97-AF65-F5344CB8AC3E}">
        <p14:creationId xmlns:p14="http://schemas.microsoft.com/office/powerpoint/2010/main" val="374750899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Цифровой ресурс вовлечённости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2E081-A4B3-420B-91C8-F7B2EEA08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i="1" dirty="0"/>
              <a:t>активизируется в условиях взаимодействия </a:t>
            </a:r>
            <a:r>
              <a:rPr lang="ru-RU" sz="2000" i="1" dirty="0" err="1"/>
              <a:t>ленейности</a:t>
            </a:r>
            <a:r>
              <a:rPr lang="ru-RU" sz="2000" i="1" dirty="0"/>
              <a:t> текста и нелинейного расширения.</a:t>
            </a:r>
          </a:p>
          <a:p>
            <a:pPr marL="0" indent="0">
              <a:buNone/>
            </a:pPr>
            <a:r>
              <a:rPr lang="ru-RU" sz="2000" i="1" dirty="0" err="1">
                <a:solidFill>
                  <a:srgbClr val="FF0000"/>
                </a:solidFill>
              </a:rPr>
              <a:t>Гипертекстуальность</a:t>
            </a:r>
            <a:r>
              <a:rPr lang="ru-RU" sz="2000" i="1" dirty="0"/>
              <a:t> – текст с встроенными в него гипертекстовыми ссылками: </a:t>
            </a:r>
            <a:r>
              <a:rPr lang="en-US" sz="2000" i="1" dirty="0">
                <a:hlinkClick r:id="rId2"/>
              </a:rPr>
              <a:t>https://cyberleninka.ru/article/n/k-probleme-opredeleniya-ponyatiya-gipertekstualnost</a:t>
            </a:r>
            <a:endParaRPr lang="ru-RU" sz="2000" i="1" dirty="0"/>
          </a:p>
          <a:p>
            <a:pPr marL="0" indent="0">
              <a:buNone/>
            </a:pPr>
            <a:r>
              <a:rPr lang="ru-RU" sz="2000" i="1" dirty="0" err="1">
                <a:solidFill>
                  <a:srgbClr val="FF0000"/>
                </a:solidFill>
              </a:rPr>
              <a:t>Гибридность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/>
              <a:t>– контаминация (наложение) дискурсов: монологического и диалогического, книжного и разговорного, жанров академического дискурса.</a:t>
            </a:r>
          </a:p>
          <a:p>
            <a:pPr marL="0" indent="0">
              <a:buNone/>
            </a:pPr>
            <a:r>
              <a:rPr lang="ru-RU" sz="2000" i="1" dirty="0" err="1">
                <a:solidFill>
                  <a:srgbClr val="FF0000"/>
                </a:solidFill>
              </a:rPr>
              <a:t>Поликодовая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 err="1">
                <a:solidFill>
                  <a:srgbClr val="FF0000"/>
                </a:solidFill>
              </a:rPr>
              <a:t>гибридность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i="1" dirty="0"/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 </a:t>
            </a:r>
            <a:r>
              <a:rPr lang="ru-RU" sz="2000" i="1" dirty="0"/>
              <a:t>семиотическая согласованность вербальных, визуальных и аудиальных средств. </a:t>
            </a:r>
          </a:p>
          <a:p>
            <a:pPr marL="0" indent="0">
              <a:buNone/>
            </a:pPr>
            <a:r>
              <a:rPr lang="ru-RU" sz="2000" i="1" dirty="0" err="1">
                <a:solidFill>
                  <a:srgbClr val="FF0000"/>
                </a:solidFill>
              </a:rPr>
              <a:t>Мультимодальность</a:t>
            </a:r>
            <a:r>
              <a:rPr lang="ru-RU" sz="2000" i="1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текст, закодированный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семиотически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разнородными средствами.</a:t>
            </a:r>
          </a:p>
          <a:p>
            <a:pPr marL="0" indent="0">
              <a:buNone/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800" i="1" dirty="0"/>
          </a:p>
          <a:p>
            <a:pPr marL="0" indent="0">
              <a:buNone/>
            </a:pPr>
            <a:endParaRPr lang="ru-RU" sz="1800" i="1" dirty="0"/>
          </a:p>
          <a:p>
            <a:pPr marL="0" indent="0">
              <a:buNone/>
            </a:pPr>
            <a:endParaRPr lang="ru-RU" sz="1800" i="1" dirty="0"/>
          </a:p>
          <a:p>
            <a:pPr marL="0" indent="0">
              <a:buNone/>
            </a:pPr>
            <a:r>
              <a:rPr lang="ru-RU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891202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ED9989-4359-4B22-99B2-EE8A89A5D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288" y="198438"/>
            <a:ext cx="6302375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Когнитивная риторика </a:t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3A1C47-CD71-4D2D-BA3E-D5EA5138A1AE}"/>
              </a:ext>
            </a:extLst>
          </p:cNvPr>
          <p:cNvSpPr txBox="1"/>
          <p:nvPr/>
        </p:nvSpPr>
        <p:spPr>
          <a:xfrm>
            <a:off x="2286000" y="2967335"/>
            <a:ext cx="4572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Когнитивная риторика ‒ это познавательная риторика, соединяющая структуры разума и структуры языка. </a:t>
            </a:r>
          </a:p>
          <a:p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Когнитивная риторика предлагает, изобретает и продуцирует набор </a:t>
            </a:r>
            <a:r>
              <a:rPr lang="ru-RU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риторико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-стилистических приемов, способных оказать влияние на адресата, помогает превратить </a:t>
            </a:r>
            <a:r>
              <a:rPr lang="ru-RU" sz="18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гипертекстуальные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«зигзаги» научного текста в новое целостное знание.</a:t>
            </a:r>
            <a:endParaRPr lang="ru-RU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49411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Когнитивная риторика и цифровой научно-учебный 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Пять классических канонов риторики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Нахождение материала (инвенция)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авторский текст и другие цифровые тексты, присоединяемые через гиперссылки.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Расположение материала (диспозиция)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композиция как процессуальное движение от мнения к знанию, от известного к новому, от частного к общему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Словесное выражение (</a:t>
            </a:r>
            <a:r>
              <a:rPr lang="ru-RU" sz="1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элокуция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):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стилистическая гибкость,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метарефлексивность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и другие свойства «сильной» (элитарной) языковой личности.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Память (запоминание):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риторическое свойство реализуется  в композиции через повторы, вербальное варьирование мысли.</a:t>
            </a:r>
          </a:p>
          <a:p>
            <a:pPr marL="0" indent="0">
              <a:buNone/>
            </a:pP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Произнесение: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передается введением элементов «устности» и конструкциями экспрессивного синтаксиса. </a:t>
            </a: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0111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рагмент цифрового учебно-научного текста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988840"/>
            <a:ext cx="8424936" cy="3672408"/>
          </a:xfrm>
        </p:spPr>
        <p:txBody>
          <a:bodyPr/>
          <a:lstStyle/>
          <a:p>
            <a:pPr marL="114300" indent="0" algn="ctr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Язык, речь, текст. А где здесь дискурс?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из вопросов, которые я задаю студентам на экзамене, звучал так: «Чем отличаются язык и речь?». Внятный ответ почти никто дать не может, хотя эти понятия употребляются во всех лингвистических курсах.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(Провокационная информация).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соотношении этих понятий напомнит статья (</a:t>
            </a: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https://cyberleninka.ru/article/n/yazyk-i-rech-v-lingvistike-i-psihologii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вот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язык – это система знаков и правил их объединения в осмысленные высказывания. А речь – это деятельность, в процессе которой рождаются эти высказывания и происходит передача информации.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есть язык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это инструмент, с помощью которого осуществляется речевая деятельность.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Надеюсь, мне удалось дать исходное, предельно сжатое, но вполне корректное представление о дискурсе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Разворачивать проблему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будем вместе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практических и семинарских занятиях. Для обеспечения пространства взаимопонимания прошу познакомиться с несколькими моими работами по дискурсу.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Bef>
                <a:spcPts val="450"/>
              </a:spcBef>
              <a:spcAft>
                <a:spcPts val="15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85929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8CEB4F-991D-445E-A0E4-3C17716F8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Новые коммуникации – новый опыт – новая субъектность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1AB137-D1CB-4B0E-B025-B35B069F55E8}"/>
              </a:ext>
            </a:extLst>
          </p:cNvPr>
          <p:cNvSpPr txBox="1"/>
          <p:nvPr/>
        </p:nvSpPr>
        <p:spPr>
          <a:xfrm>
            <a:off x="2051720" y="1640394"/>
            <a:ext cx="4572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ru-RU" sz="2400" b="1" dirty="0">
                <a:solidFill>
                  <a:schemeClr val="bg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дресат (студент) вовлекается в текст как в общее с преподавателем ментальное пространство и приобретает субъектность, которой у него не могло быть при перманентном сканировании рекомендуемых учебных материалов. 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315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2BE77-60DE-4B2B-942B-A3D8CA133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solidFill>
                  <a:srgbClr val="C00000"/>
                </a:solidFill>
              </a:rPr>
              <a:t>Резюме в </a:t>
            </a:r>
            <a:r>
              <a:rPr lang="ru-RU" sz="2400" dirty="0" err="1">
                <a:solidFill>
                  <a:srgbClr val="C00000"/>
                </a:solidFill>
              </a:rPr>
              <a:t>цитах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CA44A9-4221-41AF-BBE3-5B447AB5E96F}"/>
              </a:ext>
            </a:extLst>
          </p:cNvPr>
          <p:cNvSpPr txBox="1"/>
          <p:nvPr/>
        </p:nvSpPr>
        <p:spPr>
          <a:xfrm>
            <a:off x="683568" y="1124744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«Преподаватели с традиционными лекциями выпадают из профессиональной деятельности, становясь неконкурентоспособными и невостребованными». (Г.Л.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Тульчинский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3739F3-3F5C-476D-A99B-4F8AC7C72051}"/>
              </a:ext>
            </a:extLst>
          </p:cNvPr>
          <p:cNvSpPr txBox="1"/>
          <p:nvPr/>
        </p:nvSpPr>
        <p:spPr>
          <a:xfrm>
            <a:off x="4716016" y="2676743"/>
            <a:ext cx="37261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«За нелинейным текстом и мультимедийной подачей информации – будущее». (Коллективный автор)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ACFC716-101B-4BEF-9D38-245D29EA6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4149080"/>
            <a:ext cx="3548180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228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1">
  <a:themeElements>
    <a:clrScheme name="Default Design 1">
      <a:dk1>
        <a:srgbClr val="000000"/>
      </a:dk1>
      <a:lt1>
        <a:srgbClr val="B4E3EE"/>
      </a:lt1>
      <a:dk2>
        <a:srgbClr val="189180"/>
      </a:dk2>
      <a:lt2>
        <a:srgbClr val="808080"/>
      </a:lt2>
      <a:accent1>
        <a:srgbClr val="FF7F00"/>
      </a:accent1>
      <a:accent2>
        <a:srgbClr val="B3DC27"/>
      </a:accent2>
      <a:accent3>
        <a:srgbClr val="D6EFF5"/>
      </a:accent3>
      <a:accent4>
        <a:srgbClr val="000000"/>
      </a:accent4>
      <a:accent5>
        <a:srgbClr val="FFC0AA"/>
      </a:accent5>
      <a:accent6>
        <a:srgbClr val="A2C722"/>
      </a:accent6>
      <a:hlink>
        <a:srgbClr val="6FB9D7"/>
      </a:hlink>
      <a:folHlink>
        <a:srgbClr val="F93D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4E3EE"/>
        </a:lt1>
        <a:dk2>
          <a:srgbClr val="189180"/>
        </a:dk2>
        <a:lt2>
          <a:srgbClr val="808080"/>
        </a:lt2>
        <a:accent1>
          <a:srgbClr val="FF7F00"/>
        </a:accent1>
        <a:accent2>
          <a:srgbClr val="B3DC27"/>
        </a:accent2>
        <a:accent3>
          <a:srgbClr val="D6EFF5"/>
        </a:accent3>
        <a:accent4>
          <a:srgbClr val="000000"/>
        </a:accent4>
        <a:accent5>
          <a:srgbClr val="FFC0AA"/>
        </a:accent5>
        <a:accent6>
          <a:srgbClr val="A2C722"/>
        </a:accent6>
        <a:hlink>
          <a:srgbClr val="6FB9D7"/>
        </a:hlink>
        <a:folHlink>
          <a:srgbClr val="F93D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EE384"/>
        </a:lt1>
        <a:dk2>
          <a:srgbClr val="FD8334"/>
        </a:dk2>
        <a:lt2>
          <a:srgbClr val="808080"/>
        </a:lt2>
        <a:accent1>
          <a:srgbClr val="F98EB2"/>
        </a:accent1>
        <a:accent2>
          <a:srgbClr val="FCB43E"/>
        </a:accent2>
        <a:accent3>
          <a:srgbClr val="FEEFC2"/>
        </a:accent3>
        <a:accent4>
          <a:srgbClr val="000000"/>
        </a:accent4>
        <a:accent5>
          <a:srgbClr val="FBC6D5"/>
        </a:accent5>
        <a:accent6>
          <a:srgbClr val="E4A337"/>
        </a:accent6>
        <a:hlink>
          <a:srgbClr val="FA6D73"/>
        </a:hlink>
        <a:folHlink>
          <a:srgbClr val="D264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4E1EE"/>
        </a:lt1>
        <a:dk2>
          <a:srgbClr val="2F84AF"/>
        </a:dk2>
        <a:lt2>
          <a:srgbClr val="808080"/>
        </a:lt2>
        <a:accent1>
          <a:srgbClr val="9899C1"/>
        </a:accent1>
        <a:accent2>
          <a:srgbClr val="4BBAC3"/>
        </a:accent2>
        <a:accent3>
          <a:srgbClr val="E6EEF5"/>
        </a:accent3>
        <a:accent4>
          <a:srgbClr val="000000"/>
        </a:accent4>
        <a:accent5>
          <a:srgbClr val="CACADD"/>
        </a:accent5>
        <a:accent6>
          <a:srgbClr val="43A8B0"/>
        </a:accent6>
        <a:hlink>
          <a:srgbClr val="7AC5B9"/>
        </a:hlink>
        <a:folHlink>
          <a:srgbClr val="719F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719</TotalTime>
  <Words>541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Тема1</vt:lpstr>
      <vt:lpstr>Вовлечение адресата в цифровой учебный научный текст с помощью средств  когнитивной риторики Л.Н. Синельникова,  доктор филологических наук,  профессор</vt:lpstr>
      <vt:lpstr>Методологическая ориентация</vt:lpstr>
      <vt:lpstr>Средства включенности</vt:lpstr>
      <vt:lpstr>Цифровой ресурс вовлечённости</vt:lpstr>
      <vt:lpstr>Когнитивная риторика  </vt:lpstr>
      <vt:lpstr>Когнитивная риторика и цифровой научно-учебный текст</vt:lpstr>
      <vt:lpstr>Фрагмент цифрового учебно-научного текста</vt:lpstr>
      <vt:lpstr>Новые коммуникации – новый опыт – новая субъектность  </vt:lpstr>
      <vt:lpstr>Резюме в цитах</vt:lpstr>
      <vt:lpstr>Презентация PowerPoint</vt:lpstr>
    </vt:vector>
  </TitlesOfParts>
  <Company>Curnos™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Инновационные  коммуникативные  технологии (ИКТ)  в образовательном  процессе</dc:title>
  <dc:creator>admin</dc:creator>
  <cp:lastModifiedBy>Лара Синельникова</cp:lastModifiedBy>
  <cp:revision>38</cp:revision>
  <dcterms:created xsi:type="dcterms:W3CDTF">2012-10-15T06:07:07Z</dcterms:created>
  <dcterms:modified xsi:type="dcterms:W3CDTF">2023-02-17T16:55:07Z</dcterms:modified>
</cp:coreProperties>
</file>